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2" r:id="rId2"/>
  </p:sldMasterIdLst>
  <p:notesMasterIdLst>
    <p:notesMasterId r:id="rId50"/>
  </p:notesMasterIdLst>
  <p:sldIdLst>
    <p:sldId id="295" r:id="rId3"/>
    <p:sldId id="333" r:id="rId4"/>
    <p:sldId id="342" r:id="rId5"/>
    <p:sldId id="336" r:id="rId6"/>
    <p:sldId id="294" r:id="rId7"/>
    <p:sldId id="338" r:id="rId8"/>
    <p:sldId id="259" r:id="rId9"/>
    <p:sldId id="260" r:id="rId10"/>
    <p:sldId id="261" r:id="rId11"/>
    <p:sldId id="323" r:id="rId12"/>
    <p:sldId id="263" r:id="rId13"/>
    <p:sldId id="273" r:id="rId14"/>
    <p:sldId id="321" r:id="rId15"/>
    <p:sldId id="275" r:id="rId16"/>
    <p:sldId id="276" r:id="rId17"/>
    <p:sldId id="325" r:id="rId18"/>
    <p:sldId id="324" r:id="rId19"/>
    <p:sldId id="302" r:id="rId20"/>
    <p:sldId id="312" r:id="rId21"/>
    <p:sldId id="313" r:id="rId22"/>
    <p:sldId id="300" r:id="rId23"/>
    <p:sldId id="282" r:id="rId24"/>
    <p:sldId id="308" r:id="rId25"/>
    <p:sldId id="283" r:id="rId26"/>
    <p:sldId id="326" r:id="rId27"/>
    <p:sldId id="327" r:id="rId28"/>
    <p:sldId id="332" r:id="rId29"/>
    <p:sldId id="330" r:id="rId30"/>
    <p:sldId id="331" r:id="rId31"/>
    <p:sldId id="288" r:id="rId32"/>
    <p:sldId id="289" r:id="rId33"/>
    <p:sldId id="310" r:id="rId34"/>
    <p:sldId id="311" r:id="rId35"/>
    <p:sldId id="339" r:id="rId36"/>
    <p:sldId id="341" r:id="rId37"/>
    <p:sldId id="340" r:id="rId38"/>
    <p:sldId id="322" r:id="rId39"/>
    <p:sldId id="320" r:id="rId40"/>
    <p:sldId id="265" r:id="rId41"/>
    <p:sldId id="291" r:id="rId42"/>
    <p:sldId id="293" r:id="rId43"/>
    <p:sldId id="316" r:id="rId44"/>
    <p:sldId id="317" r:id="rId45"/>
    <p:sldId id="318" r:id="rId46"/>
    <p:sldId id="299" r:id="rId47"/>
    <p:sldId id="334" r:id="rId48"/>
    <p:sldId id="337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9F5EB"/>
    <a:srgbClr val="CFEAD5"/>
    <a:srgbClr val="A0B4A0"/>
    <a:srgbClr val="B6D1B6"/>
    <a:srgbClr val="D2D2E1"/>
    <a:srgbClr val="C8C8E1"/>
    <a:srgbClr val="AAA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8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5F86D-00CE-477C-89F1-BC9F66812D18}" type="datetimeFigureOut">
              <a:rPr lang="en-GB" smtClean="0"/>
              <a:t>18/10/2020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3E37E-4E5B-4B3D-834E-ADAF8B756F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49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qlpass.org/Events/24HoursofPASS.asp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hyperlink" Target="https://www.pass.org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hyperlink" Target="http://www.sqlpass.org/PASSChapters/VirtualChapters.aspx" TargetMode="External"/><Relationship Id="rId5" Type="http://schemas.openxmlformats.org/officeDocument/2006/relationships/image" Target="../media/image5.png"/><Relationship Id="rId10" Type="http://schemas.openxmlformats.org/officeDocument/2006/relationships/hyperlink" Target="http://www.sqlpass.org/PASSChapters.aspx" TargetMode="External"/><Relationship Id="rId4" Type="http://schemas.openxmlformats.org/officeDocument/2006/relationships/image" Target="../media/image4.png"/><Relationship Id="rId9" Type="http://schemas.openxmlformats.org/officeDocument/2006/relationships/hyperlink" Target="http://www.sqlsaturday.com/" TargetMode="Externa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qlpass.org/Events/24HoursofPASS.aspx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hyperlink" Target="https://www.pass.org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11" Type="http://schemas.openxmlformats.org/officeDocument/2006/relationships/hyperlink" Target="http://www.sqlpass.org/PASSChapters/VirtualChapters.aspx" TargetMode="External"/><Relationship Id="rId5" Type="http://schemas.openxmlformats.org/officeDocument/2006/relationships/image" Target="../media/image5.png"/><Relationship Id="rId10" Type="http://schemas.openxmlformats.org/officeDocument/2006/relationships/hyperlink" Target="http://www.sqlpass.org/PASSChapters.aspx" TargetMode="External"/><Relationship Id="rId4" Type="http://schemas.openxmlformats.org/officeDocument/2006/relationships/image" Target="../media/image4.png"/><Relationship Id="rId9" Type="http://schemas.openxmlformats.org/officeDocument/2006/relationships/hyperlink" Target="http://www.sqlsaturday.com/" TargetMode="Externa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jpeg"/><Relationship Id="rId4" Type="http://schemas.openxmlformats.org/officeDocument/2006/relationships/image" Target="../media/image1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E652-30AE-48D9-821D-3BE214B51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0A2FB-9B03-47BF-A4B1-E8E6D0966B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672AA-5B70-4DE2-8B8D-9E8A6053D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C1811-5148-47B6-94C0-5B6D7D73C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© 2020 Erland Sommarskog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A0CDE-A4A2-4CEF-929E-857056073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663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4C792-18EC-45BE-8DAB-6AECBBC72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60D34-5CF5-4ADA-88E9-4058306D5A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1C2F8-E760-4F99-BE38-544D0A6C2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4334A-A56A-48C2-B613-43D1ED911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753D9-7A1D-4BBA-AAD3-1C2AD403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754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71B154-878F-42CB-A785-A61922D4F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58D736-A30F-448D-A437-2982095223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DBF24-A07D-4C07-8EC7-A4C4C28D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99F8B-570D-4521-B13C-64BE09B5F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FC731-972B-4CF4-8074-1D78B90C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401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plore PA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6092B34-0719-954D-BD70-F632853B275F}"/>
              </a:ext>
            </a:extLst>
          </p:cNvPr>
          <p:cNvGrpSpPr/>
          <p:nvPr userDrawn="1"/>
        </p:nvGrpSpPr>
        <p:grpSpPr>
          <a:xfrm>
            <a:off x="4261007" y="0"/>
            <a:ext cx="7930995" cy="6858000"/>
            <a:chOff x="3153809" y="182880"/>
            <a:chExt cx="5807311" cy="4777740"/>
          </a:xfrm>
          <a:solidFill>
            <a:schemeClr val="bg2">
              <a:lumMod val="95000"/>
            </a:schemeClr>
          </a:solidFill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EC10AB2A-2CD8-8D4F-B676-A00C3E2C3F96}"/>
                </a:ext>
              </a:extLst>
            </p:cNvPr>
            <p:cNvSpPr/>
            <p:nvPr/>
          </p:nvSpPr>
          <p:spPr>
            <a:xfrm>
              <a:off x="3153809" y="182881"/>
              <a:ext cx="4894891" cy="4777739"/>
            </a:xfrm>
            <a:prstGeom prst="parallelogram">
              <a:avLst>
                <a:gd name="adj" fmla="val 174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2209F51-F439-1D48-847E-86FC79FF4F94}"/>
                </a:ext>
              </a:extLst>
            </p:cNvPr>
            <p:cNvSpPr/>
            <p:nvPr/>
          </p:nvSpPr>
          <p:spPr>
            <a:xfrm flipH="1">
              <a:off x="6318988" y="182880"/>
              <a:ext cx="2642132" cy="47777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5" name="Title 3">
            <a:extLst>
              <a:ext uri="{FF2B5EF4-FFF2-40B4-BE49-F238E27FC236}">
                <a16:creationId xmlns:a16="http://schemas.microsoft.com/office/drawing/2014/main" id="{9E2A22BE-54A2-DD4C-8D71-BD02476EBACF}"/>
              </a:ext>
            </a:extLst>
          </p:cNvPr>
          <p:cNvSpPr txBox="1">
            <a:spLocks/>
          </p:cNvSpPr>
          <p:nvPr userDrawn="1"/>
        </p:nvSpPr>
        <p:spPr>
          <a:xfrm>
            <a:off x="416993" y="2407048"/>
            <a:ext cx="3845096" cy="1150339"/>
          </a:xfrm>
          <a:prstGeom prst="rect">
            <a:avLst/>
          </a:prstGeom>
        </p:spPr>
        <p:txBody>
          <a:bodyPr anchor="t"/>
          <a:lstStyle>
            <a:lvl1pPr marL="0" marR="0" indent="0" algn="l" defTabSz="4572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600" b="0" i="0" u="none" strike="noStrike" kern="12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3733" dirty="0">
                <a:latin typeface="+mj-lt"/>
                <a:cs typeface="Segoe UI Semibold" panose="020B0502040204020203" pitchFamily="34" charset="0"/>
              </a:rPr>
              <a:t>Everything PASS Has To Offer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345A65-674C-9845-94AC-654DF72D78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7338" y="216065"/>
            <a:ext cx="2211729" cy="22117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078421-44F5-894B-8ADB-34729C88BC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7879" y="434996"/>
            <a:ext cx="1858299" cy="18582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23F339-62FC-DB43-8492-A5BE02F5B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8837" y="283451"/>
            <a:ext cx="1942732" cy="19427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380530-E681-8643-88A9-D8A522E5456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5535" y="3530312"/>
            <a:ext cx="2167728" cy="21677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11DBD8D-AB01-B840-A6C8-69D148B77EA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7337" y="3540097"/>
            <a:ext cx="2211728" cy="22117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701307-FEF6-0542-BF6B-42FB871C4A5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1891" y="3951098"/>
            <a:ext cx="1393204" cy="1266548"/>
          </a:xfrm>
          <a:prstGeom prst="rect">
            <a:avLst/>
          </a:prstGeom>
        </p:spPr>
      </p:pic>
      <p:sp>
        <p:nvSpPr>
          <p:cNvPr id="12" name="Rectangle 11">
            <a:hlinkClick r:id="rId8"/>
            <a:extLst>
              <a:ext uri="{FF2B5EF4-FFF2-40B4-BE49-F238E27FC236}">
                <a16:creationId xmlns:a16="http://schemas.microsoft.com/office/drawing/2014/main" id="{E1C57803-55DC-614F-AED4-976CC1A89A37}"/>
              </a:ext>
            </a:extLst>
          </p:cNvPr>
          <p:cNvSpPr/>
          <p:nvPr userDrawn="1"/>
        </p:nvSpPr>
        <p:spPr>
          <a:xfrm>
            <a:off x="5352930" y="2201561"/>
            <a:ext cx="2088199" cy="78816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Unlock exclusive training &amp; networking</a:t>
            </a:r>
          </a:p>
        </p:txBody>
      </p:sp>
      <p:sp>
        <p:nvSpPr>
          <p:cNvPr id="13" name="Rectangle 12">
            <a:hlinkClick r:id="rId9"/>
            <a:extLst>
              <a:ext uri="{FF2B5EF4-FFF2-40B4-BE49-F238E27FC236}">
                <a16:creationId xmlns:a16="http://schemas.microsoft.com/office/drawing/2014/main" id="{BBFD1540-DCEF-A044-B119-2D5A3D1B85FB}"/>
              </a:ext>
            </a:extLst>
          </p:cNvPr>
          <p:cNvSpPr/>
          <p:nvPr userDrawn="1"/>
        </p:nvSpPr>
        <p:spPr>
          <a:xfrm>
            <a:off x="9818478" y="2201560"/>
            <a:ext cx="1903449" cy="99734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Free 1-day local training events</a:t>
            </a:r>
          </a:p>
        </p:txBody>
      </p:sp>
      <p:sp>
        <p:nvSpPr>
          <p:cNvPr id="14" name="Rectangle 13">
            <a:hlinkClick r:id="rId10"/>
            <a:extLst>
              <a:ext uri="{FF2B5EF4-FFF2-40B4-BE49-F238E27FC236}">
                <a16:creationId xmlns:a16="http://schemas.microsoft.com/office/drawing/2014/main" id="{F6129F24-4FB5-C94C-A658-3D0261ECC267}"/>
              </a:ext>
            </a:extLst>
          </p:cNvPr>
          <p:cNvSpPr/>
          <p:nvPr userDrawn="1"/>
        </p:nvSpPr>
        <p:spPr>
          <a:xfrm>
            <a:off x="7653936" y="2201561"/>
            <a:ext cx="2078531" cy="9738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Local user groups around the world</a:t>
            </a:r>
          </a:p>
        </p:txBody>
      </p:sp>
      <p:sp>
        <p:nvSpPr>
          <p:cNvPr id="15" name="Rectangle 14">
            <a:hlinkClick r:id="rId11"/>
            <a:extLst>
              <a:ext uri="{FF2B5EF4-FFF2-40B4-BE49-F238E27FC236}">
                <a16:creationId xmlns:a16="http://schemas.microsoft.com/office/drawing/2014/main" id="{CC1EC64C-827D-9F4C-8558-11E8DA8A1F63}"/>
              </a:ext>
            </a:extLst>
          </p:cNvPr>
          <p:cNvSpPr/>
          <p:nvPr userDrawn="1"/>
        </p:nvSpPr>
        <p:spPr>
          <a:xfrm>
            <a:off x="5344428" y="5462709"/>
            <a:ext cx="2149941" cy="101632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Back-to-back live webinar events</a:t>
            </a:r>
          </a:p>
        </p:txBody>
      </p:sp>
      <p:sp>
        <p:nvSpPr>
          <p:cNvPr id="16" name="Rectangle 15">
            <a:hlinkClick r:id="rId10"/>
            <a:extLst>
              <a:ext uri="{FF2B5EF4-FFF2-40B4-BE49-F238E27FC236}">
                <a16:creationId xmlns:a16="http://schemas.microsoft.com/office/drawing/2014/main" id="{0B4DA287-E94F-F345-9CE3-2271C22DC88A}"/>
              </a:ext>
            </a:extLst>
          </p:cNvPr>
          <p:cNvSpPr/>
          <p:nvPr userDrawn="1"/>
        </p:nvSpPr>
        <p:spPr>
          <a:xfrm>
            <a:off x="7597457" y="5462708"/>
            <a:ext cx="2191492" cy="101631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Online special interest user groups</a:t>
            </a:r>
          </a:p>
        </p:txBody>
      </p:sp>
      <p:sp>
        <p:nvSpPr>
          <p:cNvPr id="17" name="Rectangle 16">
            <a:hlinkClick r:id="rId10"/>
            <a:extLst>
              <a:ext uri="{FF2B5EF4-FFF2-40B4-BE49-F238E27FC236}">
                <a16:creationId xmlns:a16="http://schemas.microsoft.com/office/drawing/2014/main" id="{D290D108-3A7F-4B4C-9067-AF2BED016EB2}"/>
              </a:ext>
            </a:extLst>
          </p:cNvPr>
          <p:cNvSpPr/>
          <p:nvPr userDrawn="1"/>
        </p:nvSpPr>
        <p:spPr>
          <a:xfrm>
            <a:off x="9840849" y="5462709"/>
            <a:ext cx="1903449" cy="5492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Get involved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B833E44-1B81-1B40-AAF3-13C3C5D94FD0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5467879" y="3530311"/>
            <a:ext cx="6231967" cy="9787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5735AAC2-8ACD-A84B-9157-E20A43FE1B95}"/>
              </a:ext>
            </a:extLst>
          </p:cNvPr>
          <p:cNvSpPr/>
          <p:nvPr userDrawn="1"/>
        </p:nvSpPr>
        <p:spPr>
          <a:xfrm>
            <a:off x="434759" y="4071603"/>
            <a:ext cx="37159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800"/>
              </a:spcAft>
              <a:defRPr/>
            </a:pPr>
            <a:r>
              <a:rPr lang="en-US" sz="3200" b="1" i="0" spc="27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Resources Online </a:t>
            </a:r>
            <a:r>
              <a:rPr lang="en-US" sz="3200" b="1" i="0" spc="27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12"/>
              </a:rPr>
              <a:t>PASS.org</a:t>
            </a:r>
            <a:endParaRPr lang="en-US" sz="3200" b="1" i="0" spc="27" dirty="0">
              <a:solidFill>
                <a:schemeClr val="accent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itle 3">
            <a:extLst>
              <a:ext uri="{FF2B5EF4-FFF2-40B4-BE49-F238E27FC236}">
                <a16:creationId xmlns:a16="http://schemas.microsoft.com/office/drawing/2014/main" id="{7515B887-3AA3-7F4F-8AA4-A29A22448E66}"/>
              </a:ext>
            </a:extLst>
          </p:cNvPr>
          <p:cNvSpPr txBox="1">
            <a:spLocks/>
          </p:cNvSpPr>
          <p:nvPr userDrawn="1"/>
        </p:nvSpPr>
        <p:spPr>
          <a:xfrm>
            <a:off x="389026" y="1573728"/>
            <a:ext cx="3761717" cy="932280"/>
          </a:xfrm>
          <a:prstGeom prst="rect">
            <a:avLst/>
          </a:prstGeom>
        </p:spPr>
        <p:txBody>
          <a:bodyPr anchor="ctr"/>
          <a:lstStyle>
            <a:lvl1pPr marL="0" marR="0" indent="0" algn="l" defTabSz="4572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600" b="0" i="0" u="none" strike="noStrike" kern="12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5333" b="1" i="0" dirty="0">
                <a:latin typeface="Segoe UI" panose="020B0502040204020203" pitchFamily="34" charset="0"/>
                <a:cs typeface="Segoe UI" panose="020B0502040204020203" pitchFamily="34" charset="0"/>
              </a:rPr>
              <a:t>Explore</a:t>
            </a:r>
          </a:p>
        </p:txBody>
      </p:sp>
    </p:spTree>
    <p:extLst>
      <p:ext uri="{BB962C8B-B14F-4D97-AF65-F5344CB8AC3E}">
        <p14:creationId xmlns:p14="http://schemas.microsoft.com/office/powerpoint/2010/main" val="868571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ssion Eval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4B4DD2F-1370-BA4B-AE02-345679E033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5726EC7-D5EE-4C3F-9C1A-B09604787243}"/>
              </a:ext>
            </a:extLst>
          </p:cNvPr>
          <p:cNvSpPr/>
          <p:nvPr userDrawn="1"/>
        </p:nvSpPr>
        <p:spPr>
          <a:xfrm>
            <a:off x="164625" y="2508859"/>
            <a:ext cx="38833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0" dirty="0">
                <a:solidFill>
                  <a:srgbClr val="C00000"/>
                </a:solidFill>
              </a:rPr>
              <a:t>Submit before </a:t>
            </a:r>
          </a:p>
          <a:p>
            <a:r>
              <a:rPr lang="en-US" sz="3200" b="0" dirty="0">
                <a:solidFill>
                  <a:srgbClr val="C00000"/>
                </a:solidFill>
              </a:rPr>
              <a:t>Friday, Nov. 20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0" dirty="0">
                <a:solidFill>
                  <a:srgbClr val="C00000"/>
                </a:solidFill>
              </a:rPr>
              <a:t>at 5pm EST to 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0" dirty="0">
                <a:solidFill>
                  <a:srgbClr val="C00000"/>
                </a:solidFill>
              </a:rPr>
              <a:t>win prizes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080793-136C-41B3-9B03-6681C75C8A40}"/>
              </a:ext>
            </a:extLst>
          </p:cNvPr>
          <p:cNvSpPr txBox="1"/>
          <p:nvPr userDrawn="1"/>
        </p:nvSpPr>
        <p:spPr>
          <a:xfrm>
            <a:off x="4506180" y="1917927"/>
            <a:ext cx="6942667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/>
                </a:solidFill>
                <a:latin typeface="+mj-lt"/>
              </a:rPr>
              <a:t>Your feedback is important to us! </a:t>
            </a:r>
          </a:p>
          <a:p>
            <a:endParaRPr lang="en-US" sz="3200" dirty="0">
              <a:solidFill>
                <a:schemeClr val="bg2"/>
              </a:solidFill>
              <a:latin typeface="+mj-lt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dirty="0">
                <a:solidFill>
                  <a:schemeClr val="bg2"/>
                </a:solidFill>
                <a:latin typeface="+mj-lt"/>
              </a:rPr>
              <a:t>Please visit the “</a:t>
            </a:r>
            <a:r>
              <a:rPr lang="en-US" sz="3200" b="1" u="sng" dirty="0">
                <a:solidFill>
                  <a:schemeClr val="bg2"/>
                </a:solidFill>
                <a:latin typeface="+mj-lt"/>
              </a:rPr>
              <a:t>Session Evaluation</a:t>
            </a:r>
            <a:r>
              <a:rPr lang="en-US" sz="3200" dirty="0">
                <a:solidFill>
                  <a:schemeClr val="bg2"/>
                </a:solidFill>
                <a:latin typeface="+mj-lt"/>
              </a:rPr>
              <a:t>” link in the left hand side navigation bar to rate this session.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E23456-F3B7-4BD9-8F99-F0DC41A89F75}"/>
              </a:ext>
            </a:extLst>
          </p:cNvPr>
          <p:cNvSpPr txBox="1"/>
          <p:nvPr userDrawn="1"/>
        </p:nvSpPr>
        <p:spPr>
          <a:xfrm>
            <a:off x="164626" y="454211"/>
            <a:ext cx="35541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b="1" dirty="0">
                <a:latin typeface="+mj-lt"/>
                <a:cs typeface="Segoe UI Semibold" panose="020B0702040204020203" pitchFamily="34" charset="0"/>
              </a:rPr>
              <a:t>Session Evaluation</a:t>
            </a:r>
          </a:p>
        </p:txBody>
      </p:sp>
    </p:spTree>
    <p:extLst>
      <p:ext uri="{BB962C8B-B14F-4D97-AF65-F5344CB8AC3E}">
        <p14:creationId xmlns:p14="http://schemas.microsoft.com/office/powerpoint/2010/main" val="2386734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3F54B0-A121-3A48-80DA-8B3F764644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CADD7FC5-B23A-7241-8D82-4B88EB0C362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9482" y="3127818"/>
            <a:ext cx="7462820" cy="520700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dirty="0"/>
              <a:t>Session Subtitle</a:t>
            </a:r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147ABFAF-6B13-4346-A9DF-697D5ABDE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82" y="2227954"/>
            <a:ext cx="7462820" cy="81870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Session Title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561371-E61E-1E4B-B46C-9FDD4A4521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73189"/>
            <a:ext cx="1794997" cy="1084811"/>
          </a:xfrm>
          <a:prstGeom prst="rect">
            <a:avLst/>
          </a:prstGeom>
        </p:spPr>
      </p:pic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DBF5A068-3726-8549-BAEF-F77902B6EB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482" y="4099346"/>
            <a:ext cx="5650303" cy="211612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dirty="0"/>
              <a:t>Name,</a:t>
            </a:r>
          </a:p>
          <a:p>
            <a:r>
              <a:rPr lang="en-US" dirty="0"/>
              <a:t>Pronouns,</a:t>
            </a:r>
          </a:p>
          <a:p>
            <a:r>
              <a:rPr lang="en-US" dirty="0"/>
              <a:t>Title, </a:t>
            </a:r>
          </a:p>
          <a:p>
            <a:r>
              <a:rPr lang="en-US" dirty="0"/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21921172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 PA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6092B34-0719-954D-BD70-F632853B275F}"/>
              </a:ext>
            </a:extLst>
          </p:cNvPr>
          <p:cNvGrpSpPr/>
          <p:nvPr userDrawn="1"/>
        </p:nvGrpSpPr>
        <p:grpSpPr>
          <a:xfrm>
            <a:off x="4261007" y="0"/>
            <a:ext cx="7930995" cy="6858000"/>
            <a:chOff x="3153809" y="182880"/>
            <a:chExt cx="5807311" cy="4777740"/>
          </a:xfrm>
          <a:solidFill>
            <a:schemeClr val="bg2">
              <a:lumMod val="95000"/>
            </a:schemeClr>
          </a:solidFill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EC10AB2A-2CD8-8D4F-B676-A00C3E2C3F96}"/>
                </a:ext>
              </a:extLst>
            </p:cNvPr>
            <p:cNvSpPr/>
            <p:nvPr/>
          </p:nvSpPr>
          <p:spPr>
            <a:xfrm>
              <a:off x="3153809" y="182881"/>
              <a:ext cx="4894891" cy="4777739"/>
            </a:xfrm>
            <a:prstGeom prst="parallelogram">
              <a:avLst>
                <a:gd name="adj" fmla="val 1741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2209F51-F439-1D48-847E-86FC79FF4F94}"/>
                </a:ext>
              </a:extLst>
            </p:cNvPr>
            <p:cNvSpPr/>
            <p:nvPr/>
          </p:nvSpPr>
          <p:spPr>
            <a:xfrm flipH="1">
              <a:off x="6318988" y="182880"/>
              <a:ext cx="2642132" cy="47777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sp>
        <p:nvSpPr>
          <p:cNvPr id="5" name="Title 3">
            <a:extLst>
              <a:ext uri="{FF2B5EF4-FFF2-40B4-BE49-F238E27FC236}">
                <a16:creationId xmlns:a16="http://schemas.microsoft.com/office/drawing/2014/main" id="{9E2A22BE-54A2-DD4C-8D71-BD02476EBACF}"/>
              </a:ext>
            </a:extLst>
          </p:cNvPr>
          <p:cNvSpPr txBox="1">
            <a:spLocks/>
          </p:cNvSpPr>
          <p:nvPr userDrawn="1"/>
        </p:nvSpPr>
        <p:spPr>
          <a:xfrm>
            <a:off x="416993" y="2407048"/>
            <a:ext cx="3845096" cy="1150339"/>
          </a:xfrm>
          <a:prstGeom prst="rect">
            <a:avLst/>
          </a:prstGeom>
        </p:spPr>
        <p:txBody>
          <a:bodyPr anchor="t"/>
          <a:lstStyle>
            <a:lvl1pPr marL="0" marR="0" indent="0" algn="l" defTabSz="4572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600" b="0" i="0" u="none" strike="noStrike" kern="12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3733" dirty="0">
                <a:latin typeface="+mj-lt"/>
                <a:cs typeface="Segoe UI Semibold" panose="020B0502040204020203" pitchFamily="34" charset="0"/>
              </a:rPr>
              <a:t>Everything PASS Has To Offer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345A65-674C-9845-94AC-654DF72D78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7338" y="216065"/>
            <a:ext cx="2211729" cy="22117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078421-44F5-894B-8ADB-34729C88BC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7879" y="434996"/>
            <a:ext cx="1858299" cy="18582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23F339-62FC-DB43-8492-A5BE02F5B1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8837" y="283451"/>
            <a:ext cx="1942732" cy="19427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380530-E681-8643-88A9-D8A522E5456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5535" y="3530312"/>
            <a:ext cx="2167728" cy="21677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11DBD8D-AB01-B840-A6C8-69D148B77EA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7337" y="3540097"/>
            <a:ext cx="2211728" cy="22117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701307-FEF6-0542-BF6B-42FB871C4A5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1891" y="3951098"/>
            <a:ext cx="1393204" cy="1266548"/>
          </a:xfrm>
          <a:prstGeom prst="rect">
            <a:avLst/>
          </a:prstGeom>
        </p:spPr>
      </p:pic>
      <p:sp>
        <p:nvSpPr>
          <p:cNvPr id="12" name="Rectangle 11">
            <a:hlinkClick r:id="rId8"/>
            <a:extLst>
              <a:ext uri="{FF2B5EF4-FFF2-40B4-BE49-F238E27FC236}">
                <a16:creationId xmlns:a16="http://schemas.microsoft.com/office/drawing/2014/main" id="{E1C57803-55DC-614F-AED4-976CC1A89A37}"/>
              </a:ext>
            </a:extLst>
          </p:cNvPr>
          <p:cNvSpPr/>
          <p:nvPr userDrawn="1"/>
        </p:nvSpPr>
        <p:spPr>
          <a:xfrm>
            <a:off x="5352930" y="2201561"/>
            <a:ext cx="2088199" cy="78816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Unlock exclusive training &amp; networking</a:t>
            </a:r>
          </a:p>
        </p:txBody>
      </p:sp>
      <p:sp>
        <p:nvSpPr>
          <p:cNvPr id="13" name="Rectangle 12">
            <a:hlinkClick r:id="rId9"/>
            <a:extLst>
              <a:ext uri="{FF2B5EF4-FFF2-40B4-BE49-F238E27FC236}">
                <a16:creationId xmlns:a16="http://schemas.microsoft.com/office/drawing/2014/main" id="{BBFD1540-DCEF-A044-B119-2D5A3D1B85FB}"/>
              </a:ext>
            </a:extLst>
          </p:cNvPr>
          <p:cNvSpPr/>
          <p:nvPr userDrawn="1"/>
        </p:nvSpPr>
        <p:spPr>
          <a:xfrm>
            <a:off x="9818478" y="2201560"/>
            <a:ext cx="1903449" cy="99734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Free 1-day local training events</a:t>
            </a:r>
          </a:p>
        </p:txBody>
      </p:sp>
      <p:sp>
        <p:nvSpPr>
          <p:cNvPr id="14" name="Rectangle 13">
            <a:hlinkClick r:id="rId10"/>
            <a:extLst>
              <a:ext uri="{FF2B5EF4-FFF2-40B4-BE49-F238E27FC236}">
                <a16:creationId xmlns:a16="http://schemas.microsoft.com/office/drawing/2014/main" id="{F6129F24-4FB5-C94C-A658-3D0261ECC267}"/>
              </a:ext>
            </a:extLst>
          </p:cNvPr>
          <p:cNvSpPr/>
          <p:nvPr userDrawn="1"/>
        </p:nvSpPr>
        <p:spPr>
          <a:xfrm>
            <a:off x="7653936" y="2201561"/>
            <a:ext cx="2078531" cy="97380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Local user groups around the world</a:t>
            </a:r>
          </a:p>
        </p:txBody>
      </p:sp>
      <p:sp>
        <p:nvSpPr>
          <p:cNvPr id="15" name="Rectangle 14">
            <a:hlinkClick r:id="rId11"/>
            <a:extLst>
              <a:ext uri="{FF2B5EF4-FFF2-40B4-BE49-F238E27FC236}">
                <a16:creationId xmlns:a16="http://schemas.microsoft.com/office/drawing/2014/main" id="{CC1EC64C-827D-9F4C-8558-11E8DA8A1F63}"/>
              </a:ext>
            </a:extLst>
          </p:cNvPr>
          <p:cNvSpPr/>
          <p:nvPr userDrawn="1"/>
        </p:nvSpPr>
        <p:spPr>
          <a:xfrm>
            <a:off x="5344428" y="5462709"/>
            <a:ext cx="2149941" cy="101632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Back-to-back live webinar events</a:t>
            </a:r>
          </a:p>
        </p:txBody>
      </p:sp>
      <p:sp>
        <p:nvSpPr>
          <p:cNvPr id="16" name="Rectangle 15">
            <a:hlinkClick r:id="rId10"/>
            <a:extLst>
              <a:ext uri="{FF2B5EF4-FFF2-40B4-BE49-F238E27FC236}">
                <a16:creationId xmlns:a16="http://schemas.microsoft.com/office/drawing/2014/main" id="{0B4DA287-E94F-F345-9CE3-2271C22DC88A}"/>
              </a:ext>
            </a:extLst>
          </p:cNvPr>
          <p:cNvSpPr/>
          <p:nvPr userDrawn="1"/>
        </p:nvSpPr>
        <p:spPr>
          <a:xfrm>
            <a:off x="7597457" y="5462708"/>
            <a:ext cx="2191492" cy="101631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Online special interest user groups</a:t>
            </a:r>
          </a:p>
        </p:txBody>
      </p:sp>
      <p:sp>
        <p:nvSpPr>
          <p:cNvPr id="17" name="Rectangle 16">
            <a:hlinkClick r:id="rId10"/>
            <a:extLst>
              <a:ext uri="{FF2B5EF4-FFF2-40B4-BE49-F238E27FC236}">
                <a16:creationId xmlns:a16="http://schemas.microsoft.com/office/drawing/2014/main" id="{D290D108-3A7F-4B4C-9067-AF2BED016EB2}"/>
              </a:ext>
            </a:extLst>
          </p:cNvPr>
          <p:cNvSpPr/>
          <p:nvPr userDrawn="1"/>
        </p:nvSpPr>
        <p:spPr>
          <a:xfrm>
            <a:off x="9840849" y="5462709"/>
            <a:ext cx="1903449" cy="5492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867" b="1" i="0" dirty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Get involved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B833E44-1B81-1B40-AAF3-13C3C5D94FD0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5467879" y="3530311"/>
            <a:ext cx="6231967" cy="9787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5735AAC2-8ACD-A84B-9157-E20A43FE1B95}"/>
              </a:ext>
            </a:extLst>
          </p:cNvPr>
          <p:cNvSpPr/>
          <p:nvPr userDrawn="1"/>
        </p:nvSpPr>
        <p:spPr>
          <a:xfrm>
            <a:off x="434759" y="4071603"/>
            <a:ext cx="37159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800"/>
              </a:spcAft>
              <a:defRPr/>
            </a:pPr>
            <a:r>
              <a:rPr lang="en-US" sz="3200" b="1" i="0" spc="27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Resources Online </a:t>
            </a:r>
            <a:r>
              <a:rPr lang="en-US" sz="3200" b="1" i="0" spc="27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12"/>
              </a:rPr>
              <a:t>PASS.org</a:t>
            </a:r>
            <a:endParaRPr lang="en-US" sz="3200" b="1" i="0" spc="27" dirty="0">
              <a:solidFill>
                <a:schemeClr val="accent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itle 3">
            <a:extLst>
              <a:ext uri="{FF2B5EF4-FFF2-40B4-BE49-F238E27FC236}">
                <a16:creationId xmlns:a16="http://schemas.microsoft.com/office/drawing/2014/main" id="{7515B887-3AA3-7F4F-8AA4-A29A22448E66}"/>
              </a:ext>
            </a:extLst>
          </p:cNvPr>
          <p:cNvSpPr txBox="1">
            <a:spLocks/>
          </p:cNvSpPr>
          <p:nvPr userDrawn="1"/>
        </p:nvSpPr>
        <p:spPr>
          <a:xfrm>
            <a:off x="389026" y="1573728"/>
            <a:ext cx="3761717" cy="932280"/>
          </a:xfrm>
          <a:prstGeom prst="rect">
            <a:avLst/>
          </a:prstGeom>
        </p:spPr>
        <p:txBody>
          <a:bodyPr anchor="ctr"/>
          <a:lstStyle>
            <a:lvl1pPr marL="0" marR="0" indent="0" algn="l" defTabSz="4572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600" b="0" i="0" u="none" strike="noStrike" kern="12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5333" b="1" i="0" dirty="0">
                <a:latin typeface="Segoe UI" panose="020B0502040204020203" pitchFamily="34" charset="0"/>
                <a:cs typeface="Segoe UI" panose="020B0502040204020203" pitchFamily="34" charset="0"/>
              </a:rPr>
              <a:t>Explore</a:t>
            </a:r>
          </a:p>
        </p:txBody>
      </p:sp>
    </p:spTree>
    <p:extLst>
      <p:ext uri="{BB962C8B-B14F-4D97-AF65-F5344CB8AC3E}">
        <p14:creationId xmlns:p14="http://schemas.microsoft.com/office/powerpoint/2010/main" val="3233117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64C2DC2A-7AD3-6F4B-9793-4D46F9B9B04A}"/>
              </a:ext>
            </a:extLst>
          </p:cNvPr>
          <p:cNvGrpSpPr/>
          <p:nvPr userDrawn="1"/>
        </p:nvGrpSpPr>
        <p:grpSpPr>
          <a:xfrm>
            <a:off x="6096000" y="243840"/>
            <a:ext cx="5852160" cy="6370320"/>
            <a:chOff x="4572000" y="182880"/>
            <a:chExt cx="4389120" cy="4777740"/>
          </a:xfrm>
          <a:solidFill>
            <a:schemeClr val="bg2">
              <a:lumMod val="95000"/>
            </a:schemeClr>
          </a:solidFill>
        </p:grpSpPr>
        <p:sp>
          <p:nvSpPr>
            <p:cNvPr id="24" name="Parallelogram 23">
              <a:extLst>
                <a:ext uri="{FF2B5EF4-FFF2-40B4-BE49-F238E27FC236}">
                  <a16:creationId xmlns:a16="http://schemas.microsoft.com/office/drawing/2014/main" id="{15719CD6-287E-7D46-B37C-232F9862A08E}"/>
                </a:ext>
              </a:extLst>
            </p:cNvPr>
            <p:cNvSpPr/>
            <p:nvPr/>
          </p:nvSpPr>
          <p:spPr>
            <a:xfrm>
              <a:off x="4572000" y="182881"/>
              <a:ext cx="3762704" cy="4777739"/>
            </a:xfrm>
            <a:prstGeom prst="parallelogram">
              <a:avLst>
                <a:gd name="adj" fmla="val 2174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AFAFA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6866752-5609-3E49-AD8F-EEFDD00C0097}"/>
                </a:ext>
              </a:extLst>
            </p:cNvPr>
            <p:cNvSpPr/>
            <p:nvPr/>
          </p:nvSpPr>
          <p:spPr>
            <a:xfrm flipH="1">
              <a:off x="6318988" y="182880"/>
              <a:ext cx="2642132" cy="47777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AFAFA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971758-2E52-4942-A1B8-B4035CEF86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06203" y="4592034"/>
            <a:ext cx="1924049" cy="1924049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PLACE YOUR PHOTO HERE</a:t>
            </a:r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3D2AFCB0-B95D-F84C-91FE-5AA4A5FE41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732" y="574761"/>
            <a:ext cx="5445189" cy="596555"/>
          </a:xfrm>
          <a:prstGeom prst="rect">
            <a:avLst/>
          </a:prstGeom>
        </p:spPr>
        <p:txBody>
          <a:bodyPr/>
          <a:lstStyle>
            <a:lvl1pPr>
              <a:defRPr sz="4800" b="1" i="0"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52" name="Text Placeholder 4">
            <a:extLst>
              <a:ext uri="{FF2B5EF4-FFF2-40B4-BE49-F238E27FC236}">
                <a16:creationId xmlns:a16="http://schemas.microsoft.com/office/drawing/2014/main" id="{4914BB13-04BF-404C-AA9E-28E69E1D6E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732" y="1687762"/>
            <a:ext cx="5436992" cy="103293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200" b="1" i="0">
                <a:solidFill>
                  <a:schemeClr val="accent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Company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F242CE12-E6F8-964F-9232-CEBB0225A8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62989" y="2730538"/>
            <a:ext cx="4933012" cy="186149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en-US" sz="3200" b="0" i="0" kern="1200" dirty="0">
                <a:solidFill>
                  <a:schemeClr val="tx1"/>
                </a:soli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 dirty="0"/>
              <a:t>/</a:t>
            </a:r>
            <a:r>
              <a:rPr lang="en-US" dirty="0" err="1"/>
              <a:t>yourname</a:t>
            </a:r>
            <a:endParaRPr lang="en-US" dirty="0"/>
          </a:p>
          <a:p>
            <a:pPr lvl="0"/>
            <a:r>
              <a:rPr lang="en-US" dirty="0"/>
              <a:t>@</a:t>
            </a:r>
            <a:r>
              <a:rPr lang="en-US" dirty="0" err="1"/>
              <a:t>yourhandle</a:t>
            </a:r>
            <a:endParaRPr lang="en-US" dirty="0"/>
          </a:p>
          <a:p>
            <a:pPr lvl="0"/>
            <a:r>
              <a:rPr lang="en-US" dirty="0" err="1"/>
              <a:t>yourname</a:t>
            </a:r>
            <a:endParaRPr lang="en-US" dirty="0"/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4C9BAD48-11ED-1C45-8E0B-00EE221E26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05975" y="3667942"/>
            <a:ext cx="3998568" cy="240914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lang="en-US" sz="3200" kern="1200" spc="27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Speaker 2 details go here: 24pt Segoe, max of two biography points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E3F1CDDB-E2E2-5E44-A257-9D44C51E2CC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05975" y="780875"/>
            <a:ext cx="3998568" cy="240914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lang="en-US" sz="3200" kern="1200" spc="27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Speaker details go here: 24pt Segoe, max of two biography points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90F3606-28E1-7E4D-B662-560F6E7E2C32}"/>
              </a:ext>
            </a:extLst>
          </p:cNvPr>
          <p:cNvCxnSpPr>
            <a:cxnSpLocks/>
          </p:cNvCxnSpPr>
          <p:nvPr userDrawn="1"/>
        </p:nvCxnSpPr>
        <p:spPr>
          <a:xfrm flipH="1">
            <a:off x="7169434" y="3429000"/>
            <a:ext cx="4335109" cy="0"/>
          </a:xfrm>
          <a:prstGeom prst="line">
            <a:avLst/>
          </a:prstGeom>
          <a:ln w="63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584F3B-3244-4F24-BA69-A9418BD392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9733" y="1208347"/>
            <a:ext cx="5255684" cy="442384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dirty="0"/>
              <a:t>Pronouns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38973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Evalu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4B4DD2F-1370-BA4B-AE02-345679E033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5726EC7-D5EE-4C3F-9C1A-B09604787243}"/>
              </a:ext>
            </a:extLst>
          </p:cNvPr>
          <p:cNvSpPr/>
          <p:nvPr userDrawn="1"/>
        </p:nvSpPr>
        <p:spPr>
          <a:xfrm>
            <a:off x="164625" y="2508859"/>
            <a:ext cx="38833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0" dirty="0">
                <a:solidFill>
                  <a:srgbClr val="C00000"/>
                </a:solidFill>
              </a:rPr>
              <a:t>Submit before </a:t>
            </a:r>
          </a:p>
          <a:p>
            <a:r>
              <a:rPr lang="en-US" sz="3200" b="0" dirty="0">
                <a:solidFill>
                  <a:srgbClr val="C00000"/>
                </a:solidFill>
              </a:rPr>
              <a:t>Friday, Nov. 20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0" dirty="0">
                <a:solidFill>
                  <a:srgbClr val="C00000"/>
                </a:solidFill>
              </a:rPr>
              <a:t>at 5pm EST to 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0" dirty="0">
                <a:solidFill>
                  <a:srgbClr val="C00000"/>
                </a:solidFill>
              </a:rPr>
              <a:t>win prizes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080793-136C-41B3-9B03-6681C75C8A40}"/>
              </a:ext>
            </a:extLst>
          </p:cNvPr>
          <p:cNvSpPr txBox="1"/>
          <p:nvPr userDrawn="1"/>
        </p:nvSpPr>
        <p:spPr>
          <a:xfrm>
            <a:off x="4506180" y="1917927"/>
            <a:ext cx="6942667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/>
                </a:solidFill>
                <a:latin typeface="+mj-lt"/>
              </a:rPr>
              <a:t>Your feedback is important to us! </a:t>
            </a:r>
          </a:p>
          <a:p>
            <a:endParaRPr lang="en-US" sz="3200" dirty="0">
              <a:solidFill>
                <a:schemeClr val="bg2"/>
              </a:solidFill>
              <a:latin typeface="+mj-lt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dirty="0">
                <a:solidFill>
                  <a:schemeClr val="bg2"/>
                </a:solidFill>
                <a:latin typeface="+mj-lt"/>
              </a:rPr>
              <a:t>Please visit the “</a:t>
            </a:r>
            <a:r>
              <a:rPr lang="en-US" sz="3200" b="1" u="sng" dirty="0">
                <a:solidFill>
                  <a:schemeClr val="bg2"/>
                </a:solidFill>
                <a:latin typeface="+mj-lt"/>
              </a:rPr>
              <a:t>Session Evaluation</a:t>
            </a:r>
            <a:r>
              <a:rPr lang="en-US" sz="3200" dirty="0">
                <a:solidFill>
                  <a:schemeClr val="bg2"/>
                </a:solidFill>
                <a:latin typeface="+mj-lt"/>
              </a:rPr>
              <a:t>” link in the left hand side navigation bar to rate this session.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E23456-F3B7-4BD9-8F99-F0DC41A89F75}"/>
              </a:ext>
            </a:extLst>
          </p:cNvPr>
          <p:cNvSpPr txBox="1"/>
          <p:nvPr userDrawn="1"/>
        </p:nvSpPr>
        <p:spPr>
          <a:xfrm>
            <a:off x="164626" y="454211"/>
            <a:ext cx="35541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b="1" dirty="0">
                <a:latin typeface="+mj-lt"/>
                <a:cs typeface="Segoe UI Semibold" panose="020B0702040204020203" pitchFamily="34" charset="0"/>
              </a:rPr>
              <a:t>Session Evaluation</a:t>
            </a:r>
          </a:p>
        </p:txBody>
      </p:sp>
    </p:spTree>
    <p:extLst>
      <p:ext uri="{BB962C8B-B14F-4D97-AF65-F5344CB8AC3E}">
        <p14:creationId xmlns:p14="http://schemas.microsoft.com/office/powerpoint/2010/main" val="3899249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087B63-253A-124A-BC52-C471715D4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itle 37">
            <a:extLst>
              <a:ext uri="{FF2B5EF4-FFF2-40B4-BE49-F238E27FC236}">
                <a16:creationId xmlns:a16="http://schemas.microsoft.com/office/drawing/2014/main" id="{4D54DA7A-C40C-D641-A9EF-5A574BA6C0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99607" y="2554163"/>
            <a:ext cx="5301365" cy="796087"/>
          </a:xfrm>
          <a:prstGeom prst="rect">
            <a:avLst/>
          </a:prstGeom>
        </p:spPr>
        <p:txBody>
          <a:bodyPr/>
          <a:lstStyle>
            <a:lvl1pPr>
              <a:defRPr b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Speaker name</a:t>
            </a:r>
            <a:br>
              <a:rPr lang="en-US" dirty="0"/>
            </a:br>
            <a:r>
              <a:rPr lang="en-US" dirty="0"/>
              <a:t>Pronouns</a:t>
            </a:r>
          </a:p>
        </p:txBody>
      </p:sp>
      <p:sp>
        <p:nvSpPr>
          <p:cNvPr id="21" name="Text Placeholder 38">
            <a:extLst>
              <a:ext uri="{FF2B5EF4-FFF2-40B4-BE49-F238E27FC236}">
                <a16:creationId xmlns:a16="http://schemas.microsoft.com/office/drawing/2014/main" id="{1F1D8F46-C246-494C-87E8-F66B5ADA44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14757" y="4120002"/>
            <a:ext cx="4798409" cy="1425277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dirty="0"/>
              <a:t>@</a:t>
            </a:r>
            <a:r>
              <a:rPr lang="en-US" dirty="0" err="1"/>
              <a:t>yourhandle</a:t>
            </a:r>
            <a:endParaRPr lang="en-US" dirty="0"/>
          </a:p>
          <a:p>
            <a:r>
              <a:rPr lang="en-US" dirty="0"/>
              <a:t>youremail@email.com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CA66E3A-7FB9-6A45-B507-F38C98064BBF}"/>
              </a:ext>
            </a:extLst>
          </p:cNvPr>
          <p:cNvSpPr/>
          <p:nvPr userDrawn="1"/>
        </p:nvSpPr>
        <p:spPr>
          <a:xfrm>
            <a:off x="543520" y="1189820"/>
            <a:ext cx="4798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/>
              <a:t>Thank you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E8342C2-0D0B-1D46-ACC8-AD0594D2A6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42407" y="4197352"/>
            <a:ext cx="457200" cy="4572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E7D530F-E1F6-594A-BE8D-C951E34556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942407" y="4834961"/>
            <a:ext cx="457200" cy="457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B433CD-D3ED-804C-A74F-9C0842AB3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59554"/>
            <a:ext cx="2631435" cy="229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308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_No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087B63-253A-124A-BC52-C471715D4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itle 37">
            <a:extLst>
              <a:ext uri="{FF2B5EF4-FFF2-40B4-BE49-F238E27FC236}">
                <a16:creationId xmlns:a16="http://schemas.microsoft.com/office/drawing/2014/main" id="{4D54DA7A-C40C-D641-A9EF-5A574BA6C0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99607" y="2554163"/>
            <a:ext cx="5301365" cy="796087"/>
          </a:xfrm>
          <a:prstGeom prst="rect">
            <a:avLst/>
          </a:prstGeom>
        </p:spPr>
        <p:txBody>
          <a:bodyPr/>
          <a:lstStyle>
            <a:lvl1pPr>
              <a:defRPr b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Speaker name</a:t>
            </a:r>
            <a:br>
              <a:rPr lang="en-US" dirty="0"/>
            </a:br>
            <a:r>
              <a:rPr lang="en-US" dirty="0"/>
              <a:t>Pronouns</a:t>
            </a:r>
          </a:p>
        </p:txBody>
      </p:sp>
      <p:sp>
        <p:nvSpPr>
          <p:cNvPr id="21" name="Text Placeholder 38">
            <a:extLst>
              <a:ext uri="{FF2B5EF4-FFF2-40B4-BE49-F238E27FC236}">
                <a16:creationId xmlns:a16="http://schemas.microsoft.com/office/drawing/2014/main" id="{1F1D8F46-C246-494C-87E8-F66B5ADA44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14757" y="4120002"/>
            <a:ext cx="4798409" cy="1425277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 dirty="0"/>
              <a:t>@</a:t>
            </a:r>
            <a:r>
              <a:rPr lang="en-US" dirty="0" err="1"/>
              <a:t>yourhandle</a:t>
            </a:r>
            <a:endParaRPr lang="en-US" dirty="0"/>
          </a:p>
          <a:p>
            <a:r>
              <a:rPr lang="en-US" dirty="0"/>
              <a:t>youremail@email.com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CA66E3A-7FB9-6A45-B507-F38C98064BBF}"/>
              </a:ext>
            </a:extLst>
          </p:cNvPr>
          <p:cNvSpPr/>
          <p:nvPr userDrawn="1"/>
        </p:nvSpPr>
        <p:spPr>
          <a:xfrm>
            <a:off x="543520" y="1189820"/>
            <a:ext cx="4798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/>
              <a:t>Thank you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B433CD-D3ED-804C-A74F-9C0842AB3F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59554"/>
            <a:ext cx="2631435" cy="229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35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6597-4E56-4346-BD88-AFAE5464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38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DE80AD-E283-4094-806C-F0EF7CB6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F644-851E-4A9D-B0B1-DF472056D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1pPr>
            <a:lvl2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2pPr>
            <a:lvl3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3pPr>
            <a:lvl4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4pPr>
            <a:lvl5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150A-1040-4DE9-8814-DCD4034C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00346"/>
            <a:ext cx="4114800" cy="365125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© 2020 </a:t>
            </a: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6417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C131A5A-919C-8742-9C0B-1A0DD0BDE2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B3F2B625-0B7F-D94D-A830-9A857D693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502" y="504829"/>
            <a:ext cx="11241607" cy="81870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z="5867" dirty="0"/>
              <a:t>Palette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F6998-B6A8-A242-8929-FD3C9507FC9B}"/>
              </a:ext>
            </a:extLst>
          </p:cNvPr>
          <p:cNvSpPr txBox="1"/>
          <p:nvPr userDrawn="1"/>
        </p:nvSpPr>
        <p:spPr>
          <a:xfrm>
            <a:off x="444413" y="1523355"/>
            <a:ext cx="30873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0" spc="27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Primary Palette</a:t>
            </a:r>
          </a:p>
        </p:txBody>
      </p:sp>
      <p:sp>
        <p:nvSpPr>
          <p:cNvPr id="6" name="Teardrop 5">
            <a:extLst>
              <a:ext uri="{FF2B5EF4-FFF2-40B4-BE49-F238E27FC236}">
                <a16:creationId xmlns:a16="http://schemas.microsoft.com/office/drawing/2014/main" id="{682CD56C-3DF5-6B49-96D2-529EDAEFE928}"/>
              </a:ext>
            </a:extLst>
          </p:cNvPr>
          <p:cNvSpPr/>
          <p:nvPr userDrawn="1"/>
        </p:nvSpPr>
        <p:spPr>
          <a:xfrm rot="16200000" flipH="1">
            <a:off x="5453302" y="2384390"/>
            <a:ext cx="1229351" cy="1229351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C9B21A3A-D9BC-BA4F-AF8E-C094D9A83662}"/>
              </a:ext>
            </a:extLst>
          </p:cNvPr>
          <p:cNvSpPr/>
          <p:nvPr userDrawn="1"/>
        </p:nvSpPr>
        <p:spPr>
          <a:xfrm rot="16200000" flipH="1">
            <a:off x="594917" y="2167185"/>
            <a:ext cx="1446556" cy="1446556"/>
          </a:xfrm>
          <a:prstGeom prst="teardrop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36E21"/>
              </a:solidFill>
            </a:endParaRPr>
          </a:p>
        </p:txBody>
      </p:sp>
      <p:sp>
        <p:nvSpPr>
          <p:cNvPr id="8" name="Teardrop 7">
            <a:extLst>
              <a:ext uri="{FF2B5EF4-FFF2-40B4-BE49-F238E27FC236}">
                <a16:creationId xmlns:a16="http://schemas.microsoft.com/office/drawing/2014/main" id="{1E698972-4957-E148-8F42-2E4D223894DA}"/>
              </a:ext>
            </a:extLst>
          </p:cNvPr>
          <p:cNvSpPr/>
          <p:nvPr userDrawn="1"/>
        </p:nvSpPr>
        <p:spPr>
          <a:xfrm rot="16200000" flipH="1">
            <a:off x="2280431" y="2167185"/>
            <a:ext cx="1446556" cy="1446556"/>
          </a:xfrm>
          <a:prstGeom prst="teardrop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8AA6C42B-7E12-1247-96D2-844D65480E25}"/>
              </a:ext>
            </a:extLst>
          </p:cNvPr>
          <p:cNvSpPr/>
          <p:nvPr userDrawn="1"/>
        </p:nvSpPr>
        <p:spPr>
          <a:xfrm rot="16200000" flipH="1">
            <a:off x="3978494" y="2384390"/>
            <a:ext cx="1229351" cy="1229351"/>
          </a:xfrm>
          <a:prstGeom prst="teardrop">
            <a:avLst/>
          </a:prstGeom>
          <a:solidFill>
            <a:srgbClr val="0077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A8D2F8-402B-B54F-9788-E6D365F30985}"/>
              </a:ext>
            </a:extLst>
          </p:cNvPr>
          <p:cNvSpPr txBox="1"/>
          <p:nvPr userDrawn="1"/>
        </p:nvSpPr>
        <p:spPr>
          <a:xfrm>
            <a:off x="517959" y="4062415"/>
            <a:ext cx="6393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3200" b="0" i="0" spc="27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Secondary Palette: Use Sparingly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E661015-B062-CF40-A6F1-07F06EA2301E}"/>
              </a:ext>
            </a:extLst>
          </p:cNvPr>
          <p:cNvGrpSpPr/>
          <p:nvPr userDrawn="1"/>
        </p:nvGrpSpPr>
        <p:grpSpPr>
          <a:xfrm>
            <a:off x="604111" y="4690273"/>
            <a:ext cx="3063404" cy="648019"/>
            <a:chOff x="527608" y="3764814"/>
            <a:chExt cx="2943430" cy="622640"/>
          </a:xfrm>
        </p:grpSpPr>
        <p:sp>
          <p:nvSpPr>
            <p:cNvPr id="13" name="Teardrop 12">
              <a:extLst>
                <a:ext uri="{FF2B5EF4-FFF2-40B4-BE49-F238E27FC236}">
                  <a16:creationId xmlns:a16="http://schemas.microsoft.com/office/drawing/2014/main" id="{9660C117-5B50-E14A-8042-0B3E40B760AD}"/>
                </a:ext>
              </a:extLst>
            </p:cNvPr>
            <p:cNvSpPr/>
            <p:nvPr/>
          </p:nvSpPr>
          <p:spPr>
            <a:xfrm rot="16200000" flipH="1">
              <a:off x="527608" y="3764814"/>
              <a:ext cx="622640" cy="622640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0BE33F3B-E2EF-D741-89F8-6C65D8115AEF}"/>
                </a:ext>
              </a:extLst>
            </p:cNvPr>
            <p:cNvSpPr/>
            <p:nvPr/>
          </p:nvSpPr>
          <p:spPr>
            <a:xfrm rot="16200000" flipH="1">
              <a:off x="1301204" y="3764814"/>
              <a:ext cx="622640" cy="62264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A1ABD2C4-7425-9D46-BE01-AFA07887E43A}"/>
                </a:ext>
              </a:extLst>
            </p:cNvPr>
            <p:cNvSpPr/>
            <p:nvPr/>
          </p:nvSpPr>
          <p:spPr>
            <a:xfrm rot="16200000" flipH="1">
              <a:off x="2074801" y="3764814"/>
              <a:ext cx="622640" cy="622640"/>
            </a:xfrm>
            <a:prstGeom prst="teardrop">
              <a:avLst/>
            </a:prstGeom>
            <a:solidFill>
              <a:srgbClr val="289E5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4A2B5968-93E2-B84E-9932-254B42A43AE4}"/>
                </a:ext>
              </a:extLst>
            </p:cNvPr>
            <p:cNvSpPr/>
            <p:nvPr/>
          </p:nvSpPr>
          <p:spPr>
            <a:xfrm rot="16200000" flipH="1">
              <a:off x="2848398" y="3764814"/>
              <a:ext cx="622640" cy="62264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720B90E-C8DB-6745-93B0-929E65FDB5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04899" y="0"/>
            <a:ext cx="2187101" cy="174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0223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 Colo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8226097-5AD3-684E-A5F3-71E478946B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B3F2B625-0B7F-D94D-A830-9A857D6936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502" y="504829"/>
            <a:ext cx="11241607" cy="81870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z="5867" dirty="0"/>
              <a:t>Font Colors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B93784F-AFD5-EA4C-B9D6-7423C38FB5AC}"/>
              </a:ext>
            </a:extLst>
          </p:cNvPr>
          <p:cNvSpPr/>
          <p:nvPr userDrawn="1"/>
        </p:nvSpPr>
        <p:spPr>
          <a:xfrm>
            <a:off x="5013564" y="4548749"/>
            <a:ext cx="4868989" cy="8812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" name="Rectangle: Rounded Corners 7">
            <a:extLst>
              <a:ext uri="{FF2B5EF4-FFF2-40B4-BE49-F238E27FC236}">
                <a16:creationId xmlns:a16="http://schemas.microsoft.com/office/drawing/2014/main" id="{045DA20D-E276-6246-B27F-EAFFDA9FD238}"/>
              </a:ext>
            </a:extLst>
          </p:cNvPr>
          <p:cNvSpPr/>
          <p:nvPr userDrawn="1"/>
        </p:nvSpPr>
        <p:spPr>
          <a:xfrm rot="16200000" flipH="1">
            <a:off x="1552221" y="4705839"/>
            <a:ext cx="616643" cy="690987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36E21"/>
              </a:solidFill>
            </a:endParaRPr>
          </a:p>
        </p:txBody>
      </p:sp>
      <p:sp>
        <p:nvSpPr>
          <p:cNvPr id="19" name="Rectangle: Rounded Corners 8">
            <a:extLst>
              <a:ext uri="{FF2B5EF4-FFF2-40B4-BE49-F238E27FC236}">
                <a16:creationId xmlns:a16="http://schemas.microsoft.com/office/drawing/2014/main" id="{0DB13464-1D9B-3740-9913-B3015E22F1C6}"/>
              </a:ext>
            </a:extLst>
          </p:cNvPr>
          <p:cNvSpPr/>
          <p:nvPr userDrawn="1"/>
        </p:nvSpPr>
        <p:spPr>
          <a:xfrm rot="16200000" flipH="1">
            <a:off x="637865" y="4729272"/>
            <a:ext cx="616647" cy="644121"/>
          </a:xfrm>
          <a:prstGeom prst="round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" name="Rectangle: Rounded Corners 9">
            <a:extLst>
              <a:ext uri="{FF2B5EF4-FFF2-40B4-BE49-F238E27FC236}">
                <a16:creationId xmlns:a16="http://schemas.microsoft.com/office/drawing/2014/main" id="{FD4ADA87-E986-3240-9597-0C1824FBFB7A}"/>
              </a:ext>
            </a:extLst>
          </p:cNvPr>
          <p:cNvSpPr/>
          <p:nvPr userDrawn="1"/>
        </p:nvSpPr>
        <p:spPr>
          <a:xfrm rot="16200000" flipH="1">
            <a:off x="2466575" y="4729270"/>
            <a:ext cx="616647" cy="644121"/>
          </a:xfrm>
          <a:prstGeom prst="roundRect">
            <a:avLst/>
          </a:prstGeom>
          <a:solidFill>
            <a:srgbClr val="0077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24D656-CB4D-7D43-97BD-8976FB52C5E5}"/>
              </a:ext>
            </a:extLst>
          </p:cNvPr>
          <p:cNvSpPr txBox="1"/>
          <p:nvPr userDrawn="1"/>
        </p:nvSpPr>
        <p:spPr>
          <a:xfrm>
            <a:off x="512349" y="1563199"/>
            <a:ext cx="4501215" cy="255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7" dirty="0"/>
              <a:t>Colors appropriate for text on a white background: </a:t>
            </a:r>
          </a:p>
          <a:p>
            <a:r>
              <a:rPr lang="en-US" sz="2667" dirty="0"/>
              <a:t>Black </a:t>
            </a: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667" dirty="0"/>
              <a:t>default</a:t>
            </a:r>
            <a:r>
              <a:rPr lang="en-US" sz="2667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667" dirty="0">
                <a:solidFill>
                  <a:schemeClr val="accent2"/>
                </a:solidFill>
              </a:rPr>
              <a:t>Strong red</a:t>
            </a:r>
          </a:p>
          <a:p>
            <a:r>
              <a:rPr lang="en-US" sz="2667" dirty="0">
                <a:solidFill>
                  <a:srgbClr val="00777B"/>
                </a:solidFill>
              </a:rPr>
              <a:t>Dark cyan</a:t>
            </a:r>
          </a:p>
          <a:p>
            <a:r>
              <a:rPr lang="en-US" sz="2667" dirty="0">
                <a:solidFill>
                  <a:srgbClr val="6658A6"/>
                </a:solidFill>
              </a:rPr>
              <a:t>Dark moderate blue</a:t>
            </a:r>
            <a:endParaRPr lang="en-US" sz="2667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D9A1FA3-7968-8445-9FE4-61866D37D9FB}"/>
              </a:ext>
            </a:extLst>
          </p:cNvPr>
          <p:cNvSpPr txBox="1"/>
          <p:nvPr userDrawn="1"/>
        </p:nvSpPr>
        <p:spPr>
          <a:xfrm>
            <a:off x="5013566" y="1614539"/>
            <a:ext cx="4868988" cy="287303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tIns="0" bIns="0" rtlCol="0">
            <a:spAutoFit/>
          </a:bodyPr>
          <a:lstStyle/>
          <a:p>
            <a:r>
              <a:rPr lang="en-US" sz="2667" dirty="0">
                <a:solidFill>
                  <a:schemeClr val="bg2"/>
                </a:solidFill>
              </a:rPr>
              <a:t>Colors appropriate for text on a black background: </a:t>
            </a:r>
          </a:p>
          <a:p>
            <a:r>
              <a:rPr lang="en-US" sz="2667" dirty="0">
                <a:solidFill>
                  <a:schemeClr val="bg2"/>
                </a:solidFill>
              </a:rPr>
              <a:t>White </a:t>
            </a:r>
            <a:r>
              <a:rPr lang="en-US" sz="2667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667" dirty="0">
                <a:solidFill>
                  <a:schemeClr val="bg2"/>
                </a:solidFill>
              </a:rPr>
              <a:t>default</a:t>
            </a:r>
            <a:r>
              <a:rPr lang="en-US" sz="2667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US" sz="2667" dirty="0">
                <a:solidFill>
                  <a:srgbClr val="F0493E"/>
                </a:solidFill>
              </a:rPr>
              <a:t>Bright red</a:t>
            </a:r>
          </a:p>
          <a:p>
            <a:r>
              <a:rPr lang="en-US" sz="2667" dirty="0">
                <a:solidFill>
                  <a:srgbClr val="33C0CD"/>
                </a:solidFill>
              </a:rPr>
              <a:t>Strong cyan</a:t>
            </a:r>
          </a:p>
          <a:p>
            <a:r>
              <a:rPr lang="en-US" sz="2667" dirty="0">
                <a:solidFill>
                  <a:srgbClr val="289E52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Dark cyan-lime green</a:t>
            </a:r>
          </a:p>
          <a:p>
            <a:r>
              <a:rPr lang="en-US" sz="2667" dirty="0">
                <a:solidFill>
                  <a:srgbClr val="AFAFA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Gray</a:t>
            </a:r>
            <a:endParaRPr lang="en-US" sz="2667" dirty="0">
              <a:solidFill>
                <a:srgbClr val="AFAFAF"/>
              </a:solidFill>
            </a:endParaRPr>
          </a:p>
        </p:txBody>
      </p:sp>
      <p:sp>
        <p:nvSpPr>
          <p:cNvPr id="23" name="Rectangle: Rounded Corners 18">
            <a:extLst>
              <a:ext uri="{FF2B5EF4-FFF2-40B4-BE49-F238E27FC236}">
                <a16:creationId xmlns:a16="http://schemas.microsoft.com/office/drawing/2014/main" id="{F865C4F0-ACF9-914F-8B31-18D5E8C106FE}"/>
              </a:ext>
            </a:extLst>
          </p:cNvPr>
          <p:cNvSpPr/>
          <p:nvPr userDrawn="1"/>
        </p:nvSpPr>
        <p:spPr>
          <a:xfrm rot="16200000" flipH="1">
            <a:off x="3357499" y="4729270"/>
            <a:ext cx="616647" cy="644121"/>
          </a:xfrm>
          <a:prstGeom prst="roundRect">
            <a:avLst/>
          </a:prstGeom>
          <a:solidFill>
            <a:srgbClr val="6658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Rectangle: Rounded Corners 24">
            <a:extLst>
              <a:ext uri="{FF2B5EF4-FFF2-40B4-BE49-F238E27FC236}">
                <a16:creationId xmlns:a16="http://schemas.microsoft.com/office/drawing/2014/main" id="{D8C20F00-FD60-6740-A640-1EFDE8CEDFF5}"/>
              </a:ext>
            </a:extLst>
          </p:cNvPr>
          <p:cNvSpPr/>
          <p:nvPr userDrawn="1"/>
        </p:nvSpPr>
        <p:spPr>
          <a:xfrm rot="16200000" flipH="1">
            <a:off x="6157552" y="4644209"/>
            <a:ext cx="616643" cy="690987"/>
          </a:xfrm>
          <a:prstGeom prst="roundRect">
            <a:avLst/>
          </a:prstGeom>
          <a:solidFill>
            <a:srgbClr val="F049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F36E21"/>
              </a:solidFill>
            </a:endParaRPr>
          </a:p>
        </p:txBody>
      </p:sp>
      <p:sp>
        <p:nvSpPr>
          <p:cNvPr id="25" name="Rectangle: Rounded Corners 25">
            <a:extLst>
              <a:ext uri="{FF2B5EF4-FFF2-40B4-BE49-F238E27FC236}">
                <a16:creationId xmlns:a16="http://schemas.microsoft.com/office/drawing/2014/main" id="{93D34415-F7E6-5D47-AD96-D349CF33B1F7}"/>
              </a:ext>
            </a:extLst>
          </p:cNvPr>
          <p:cNvSpPr/>
          <p:nvPr userDrawn="1"/>
        </p:nvSpPr>
        <p:spPr>
          <a:xfrm rot="16200000" flipH="1">
            <a:off x="5241471" y="4667642"/>
            <a:ext cx="616647" cy="644121"/>
          </a:xfrm>
          <a:prstGeom prst="round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6" name="Rectangle: Rounded Corners 26">
            <a:extLst>
              <a:ext uri="{FF2B5EF4-FFF2-40B4-BE49-F238E27FC236}">
                <a16:creationId xmlns:a16="http://schemas.microsoft.com/office/drawing/2014/main" id="{184D33CB-8CEE-9D42-81E0-7A857E792F62}"/>
              </a:ext>
            </a:extLst>
          </p:cNvPr>
          <p:cNvSpPr/>
          <p:nvPr userDrawn="1"/>
        </p:nvSpPr>
        <p:spPr>
          <a:xfrm rot="16200000" flipH="1">
            <a:off x="7073630" y="4667641"/>
            <a:ext cx="616647" cy="644121"/>
          </a:xfrm>
          <a:prstGeom prst="roundRect">
            <a:avLst/>
          </a:prstGeom>
          <a:solidFill>
            <a:srgbClr val="33C0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7" name="Rectangle: Rounded Corners 27">
            <a:extLst>
              <a:ext uri="{FF2B5EF4-FFF2-40B4-BE49-F238E27FC236}">
                <a16:creationId xmlns:a16="http://schemas.microsoft.com/office/drawing/2014/main" id="{F55DD413-CC4E-A140-BC13-3B76BE22813B}"/>
              </a:ext>
            </a:extLst>
          </p:cNvPr>
          <p:cNvSpPr/>
          <p:nvPr userDrawn="1"/>
        </p:nvSpPr>
        <p:spPr>
          <a:xfrm rot="16200000" flipH="1">
            <a:off x="7966277" y="4667641"/>
            <a:ext cx="616647" cy="644121"/>
          </a:xfrm>
          <a:prstGeom prst="roundRect">
            <a:avLst/>
          </a:prstGeom>
          <a:solidFill>
            <a:srgbClr val="289E5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8" name="Rectangle: Rounded Corners 28">
            <a:extLst>
              <a:ext uri="{FF2B5EF4-FFF2-40B4-BE49-F238E27FC236}">
                <a16:creationId xmlns:a16="http://schemas.microsoft.com/office/drawing/2014/main" id="{547FDA27-B2D0-6E40-858B-9950CBD985FC}"/>
              </a:ext>
            </a:extLst>
          </p:cNvPr>
          <p:cNvSpPr/>
          <p:nvPr userDrawn="1"/>
        </p:nvSpPr>
        <p:spPr>
          <a:xfrm rot="16200000" flipH="1">
            <a:off x="8858923" y="4667641"/>
            <a:ext cx="616647" cy="644121"/>
          </a:xfrm>
          <a:prstGeom prst="roundRect">
            <a:avLst/>
          </a:prstGeom>
          <a:solidFill>
            <a:srgbClr val="AFAF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651BB3-24B8-8341-930F-D9D7E46094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6640" y="0"/>
            <a:ext cx="2165361" cy="174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087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4B4DD2F-1370-BA4B-AE02-345679E033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22" name="Title 4">
            <a:extLst>
              <a:ext uri="{FF2B5EF4-FFF2-40B4-BE49-F238E27FC236}">
                <a16:creationId xmlns:a16="http://schemas.microsoft.com/office/drawing/2014/main" id="{FB01F374-3008-C649-9FC2-D70A56CB3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3" y="583915"/>
            <a:ext cx="2841465" cy="1281171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614B7989-9169-D146-9357-57B6833B8B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98093" y="953917"/>
            <a:ext cx="7330016" cy="5202767"/>
          </a:xfrm>
          <a:prstGeom prst="rect">
            <a:avLst/>
          </a:prstGeom>
        </p:spPr>
        <p:txBody>
          <a:bodyPr/>
          <a:lstStyle>
            <a:lvl1pPr marL="457189" indent="-457189">
              <a:buFont typeface="Arial" panose="020B0604020202020204" pitchFamily="34" charset="0"/>
              <a:buChar char="•"/>
              <a:defRPr sz="3200">
                <a:solidFill>
                  <a:schemeClr val="bg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Agenda item, 24pt Segoe UI regular, lorem ipsum dolor sit </a:t>
            </a:r>
            <a:r>
              <a:rPr lang="en-US" err="1"/>
              <a:t>amet</a:t>
            </a:r>
            <a:endParaRPr lang="en-US"/>
          </a:p>
          <a:p>
            <a:r>
              <a:rPr lang="en-US"/>
              <a:t>Agenda item, 24pt Segoe UI regular, lorem ipsum dolor sit </a:t>
            </a:r>
            <a:r>
              <a:rPr lang="en-US" err="1"/>
              <a:t>amet</a:t>
            </a:r>
            <a:endParaRPr lang="en-US"/>
          </a:p>
          <a:p>
            <a:r>
              <a:rPr lang="en-US"/>
              <a:t>Agenda item, 24pt Segoe UI regular, lorem ipsum dolor sit </a:t>
            </a:r>
            <a:r>
              <a:rPr lang="en-US" err="1"/>
              <a:t>amet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704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21DE45-3C21-D743-8C09-7CC5BB8292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1509" y="3472"/>
            <a:ext cx="6859184" cy="6851056"/>
          </a:xfrm>
          <a:prstGeom prst="rect">
            <a:avLst/>
          </a:prstGeom>
        </p:spPr>
      </p:pic>
      <p:sp>
        <p:nvSpPr>
          <p:cNvPr id="9" name="Parallelogram 8">
            <a:extLst>
              <a:ext uri="{FF2B5EF4-FFF2-40B4-BE49-F238E27FC236}">
                <a16:creationId xmlns:a16="http://schemas.microsoft.com/office/drawing/2014/main" id="{292A227C-82E9-8349-A108-96AC71BE7392}"/>
              </a:ext>
            </a:extLst>
          </p:cNvPr>
          <p:cNvSpPr/>
          <p:nvPr userDrawn="1"/>
        </p:nvSpPr>
        <p:spPr>
          <a:xfrm rot="10800000">
            <a:off x="1948543" y="-18908"/>
            <a:ext cx="4243208" cy="6895816"/>
          </a:xfrm>
          <a:prstGeom prst="parallelogram">
            <a:avLst>
              <a:gd name="adj" fmla="val 174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7CA93F-6C74-5843-940E-7A76FD88F0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39" t="21334"/>
          <a:stretch/>
        </p:blipFill>
        <p:spPr>
          <a:xfrm>
            <a:off x="0" y="-18908"/>
            <a:ext cx="2982685" cy="26375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F063C5-9295-FB41-98AE-FBDADB1068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084336"/>
            <a:ext cx="3776133" cy="169333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DDB95F1-F769-4E3B-AC5A-5F3D1F2C16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9201" y="3086400"/>
            <a:ext cx="4646084" cy="2091267"/>
          </a:xfrm>
          <a:prstGeom prst="rect">
            <a:avLst/>
          </a:prstGeom>
        </p:spPr>
        <p:txBody>
          <a:bodyPr/>
          <a:lstStyle>
            <a:lvl1pPr>
              <a:defRPr sz="5333" b="1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5333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5333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5333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5333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Section Title Goes Here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59013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21DE45-3C21-D743-8C09-7CC5BB8292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1509" y="3471"/>
            <a:ext cx="6859184" cy="6851056"/>
          </a:xfrm>
          <a:prstGeom prst="rect">
            <a:avLst/>
          </a:prstGeom>
        </p:spPr>
      </p:pic>
      <p:sp>
        <p:nvSpPr>
          <p:cNvPr id="9" name="Parallelogram 8">
            <a:extLst>
              <a:ext uri="{FF2B5EF4-FFF2-40B4-BE49-F238E27FC236}">
                <a16:creationId xmlns:a16="http://schemas.microsoft.com/office/drawing/2014/main" id="{292A227C-82E9-8349-A108-96AC71BE7392}"/>
              </a:ext>
            </a:extLst>
          </p:cNvPr>
          <p:cNvSpPr/>
          <p:nvPr userDrawn="1"/>
        </p:nvSpPr>
        <p:spPr>
          <a:xfrm rot="10800000">
            <a:off x="1948543" y="-18908"/>
            <a:ext cx="4243208" cy="6895816"/>
          </a:xfrm>
          <a:prstGeom prst="parallelogram">
            <a:avLst>
              <a:gd name="adj" fmla="val 174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7CA93F-6C74-5843-940E-7A76FD88F0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39" t="21334"/>
          <a:stretch/>
        </p:blipFill>
        <p:spPr>
          <a:xfrm>
            <a:off x="0" y="-18908"/>
            <a:ext cx="2982685" cy="26375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F063C5-9295-FB41-98AE-FBDADB1068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084336"/>
            <a:ext cx="3776133" cy="169333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92098C5-DC26-41A5-A590-41E5ECA8B0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9200" y="3086400"/>
            <a:ext cx="4646400" cy="2092800"/>
          </a:xfrm>
          <a:prstGeom prst="rect">
            <a:avLst/>
          </a:prstGeom>
        </p:spPr>
        <p:txBody>
          <a:bodyPr/>
          <a:lstStyle>
            <a:lvl1pPr>
              <a:defRPr sz="5333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Title Goes Here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10528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rallelogram 8">
            <a:extLst>
              <a:ext uri="{FF2B5EF4-FFF2-40B4-BE49-F238E27FC236}">
                <a16:creationId xmlns:a16="http://schemas.microsoft.com/office/drawing/2014/main" id="{292A227C-82E9-8349-A108-96AC71BE7392}"/>
              </a:ext>
            </a:extLst>
          </p:cNvPr>
          <p:cNvSpPr/>
          <p:nvPr userDrawn="1"/>
        </p:nvSpPr>
        <p:spPr>
          <a:xfrm rot="10800000">
            <a:off x="1948543" y="-18908"/>
            <a:ext cx="4243208" cy="6895816"/>
          </a:xfrm>
          <a:prstGeom prst="parallelogram">
            <a:avLst>
              <a:gd name="adj" fmla="val 174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7CA93F-6C74-5843-940E-7A76FD88F0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39" t="21333"/>
          <a:stretch/>
        </p:blipFill>
        <p:spPr>
          <a:xfrm>
            <a:off x="0" y="-18910"/>
            <a:ext cx="2982685" cy="26375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F063C5-9295-FB41-98AE-FBDADB10680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4336"/>
            <a:ext cx="3776133" cy="169333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12FDEA-B328-4E07-B43D-A51EE3D7BA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9200" y="3086400"/>
            <a:ext cx="4646400" cy="2092800"/>
          </a:xfrm>
          <a:prstGeom prst="rect">
            <a:avLst/>
          </a:prstGeom>
        </p:spPr>
        <p:txBody>
          <a:bodyPr/>
          <a:lstStyle>
            <a:lvl1pPr>
              <a:defRPr sz="5333" b="1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Title Goes Here</a:t>
            </a:r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1D5617-DFD4-D24C-AEAA-801413EF1B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0909" y="-18909"/>
            <a:ext cx="2171092" cy="176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782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778540-694C-584B-A20A-F7CAE2FB99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9D172EEA-F1FD-D243-9018-E2B5DE1433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6993" y="583916"/>
            <a:ext cx="11308283" cy="81870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Titles are 36pt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6F1C585D-338B-AD49-AC7A-76C2A345A7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6992" y="2988854"/>
            <a:ext cx="11308283" cy="75058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Body copy, 24pt Segoe UI Regular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4DC4904E-4B34-C041-8A24-90C7E86A48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6993" y="2336814"/>
            <a:ext cx="11308281" cy="520700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C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24pt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9FE2C09B-E149-7A42-A2DD-30D48A08B80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5807" y="3827753"/>
            <a:ext cx="11308283" cy="750580"/>
          </a:xfrm>
          <a:prstGeom prst="rect">
            <a:avLst/>
          </a:prstGeom>
        </p:spPr>
        <p:txBody>
          <a:bodyPr/>
          <a:lstStyle>
            <a:lvl1pPr marL="457189" indent="-457189">
              <a:buFont typeface="Arial" panose="020B0604020202020204" pitchFamily="34" charset="0"/>
              <a:buChar char="•"/>
              <a:defRPr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Bullets body, 24pt Segoe UI Regular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F22628-DEC4-0D4C-8D65-1BA9C49D2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2408" y="0"/>
            <a:ext cx="2169593" cy="175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9935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D4879BC-7C36-DE4D-B879-C922EA77D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21">
            <a:extLst>
              <a:ext uri="{FF2B5EF4-FFF2-40B4-BE49-F238E27FC236}">
                <a16:creationId xmlns:a16="http://schemas.microsoft.com/office/drawing/2014/main" id="{989BB4BD-CB4B-7549-BE37-63CCFFE000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6993" y="2336814"/>
            <a:ext cx="5266483" cy="520700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C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24pt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12" name="Text Placeholder 22">
            <a:extLst>
              <a:ext uri="{FF2B5EF4-FFF2-40B4-BE49-F238E27FC236}">
                <a16:creationId xmlns:a16="http://schemas.microsoft.com/office/drawing/2014/main" id="{52FA1E0E-7311-4841-8086-DB3D87E18E2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77817" y="2336938"/>
            <a:ext cx="5266483" cy="520700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C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24pt Segoe UI </a:t>
            </a:r>
            <a:r>
              <a:rPr lang="en-US" err="1"/>
              <a:t>SemiBold</a:t>
            </a:r>
            <a:endParaRPr lang="en-US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AEFCCA9-1C74-F747-83DF-BC860C495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3" y="583916"/>
            <a:ext cx="11127307" cy="81870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Two points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E13E85ED-ED26-3B4E-8688-52A24892407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16993" y="2988730"/>
            <a:ext cx="5266483" cy="1250391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Body copy, 24pt Segoe UI Regular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F324A447-121A-0045-9331-728973D587F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7817" y="2988855"/>
            <a:ext cx="5266483" cy="125026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latin typeface="+mn-lt"/>
              </a:defRPr>
            </a:lvl1pPr>
          </a:lstStyle>
          <a:p>
            <a:r>
              <a:rPr lang="en-US"/>
              <a:t>Body copy, 24pt Segoe UI Regular</a:t>
            </a:r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C55B77A9-C92C-AE45-82F7-CAF20231FD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6993" y="4129633"/>
            <a:ext cx="5266483" cy="1250391"/>
          </a:xfrm>
          <a:prstGeom prst="rect">
            <a:avLst/>
          </a:prstGeom>
        </p:spPr>
        <p:txBody>
          <a:bodyPr/>
          <a:lstStyle>
            <a:lvl1pPr marL="457189" indent="-457189">
              <a:buFont typeface="Arial" panose="020B0604020202020204" pitchFamily="34" charset="0"/>
              <a:buChar char="•"/>
              <a:defRPr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Bullets body, 24pt Segoe UI Regular</a:t>
            </a:r>
          </a:p>
        </p:txBody>
      </p:sp>
      <p:sp>
        <p:nvSpPr>
          <p:cNvPr id="17" name="Text Placeholder 23">
            <a:extLst>
              <a:ext uri="{FF2B5EF4-FFF2-40B4-BE49-F238E27FC236}">
                <a16:creationId xmlns:a16="http://schemas.microsoft.com/office/drawing/2014/main" id="{32E48505-B49E-9445-ACF6-990958B2552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78101" y="4129633"/>
            <a:ext cx="5266483" cy="1250391"/>
          </a:xfrm>
          <a:prstGeom prst="rect">
            <a:avLst/>
          </a:prstGeom>
        </p:spPr>
        <p:txBody>
          <a:bodyPr/>
          <a:lstStyle>
            <a:lvl1pPr marL="457189" indent="-457189">
              <a:buFont typeface="Arial" panose="020B0604020202020204" pitchFamily="34" charset="0"/>
              <a:buChar char="•"/>
              <a:defRPr>
                <a:latin typeface="+mn-lt"/>
              </a:defRPr>
            </a:lvl1pPr>
          </a:lstStyle>
          <a:p>
            <a:r>
              <a:rPr lang="en-US"/>
              <a:t>Bullets body, 24pt Segoe UI Regular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1980F1-8F7F-6240-AF57-8D97C6C1CB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8792" y="0"/>
            <a:ext cx="2173209" cy="174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8868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6B51B72-697B-B845-AFCB-EE14E33C9C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28">
            <a:extLst>
              <a:ext uri="{FF2B5EF4-FFF2-40B4-BE49-F238E27FC236}">
                <a16:creationId xmlns:a16="http://schemas.microsoft.com/office/drawing/2014/main" id="{305A9082-FCBA-AE49-B1B9-7A1C082C6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4" y="583916"/>
            <a:ext cx="11222557" cy="81870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Three points</a:t>
            </a:r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908B0C77-B0E9-9C49-84D3-43C582F6DE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6993" y="2336814"/>
            <a:ext cx="3542968" cy="520700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C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24pt Segoe UI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DBD5769A-E90A-FF40-993E-599DF4CE87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16993" y="2988730"/>
            <a:ext cx="3542968" cy="1306433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Body copy, 24pt Segoe UI Regular</a:t>
            </a:r>
          </a:p>
        </p:txBody>
      </p:sp>
      <p:sp>
        <p:nvSpPr>
          <p:cNvPr id="19" name="Text Placeholder 38">
            <a:extLst>
              <a:ext uri="{FF2B5EF4-FFF2-40B4-BE49-F238E27FC236}">
                <a16:creationId xmlns:a16="http://schemas.microsoft.com/office/drawing/2014/main" id="{983D909F-EA0F-904F-B618-FE24250BDB2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256788" y="2336814"/>
            <a:ext cx="3542968" cy="520700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C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24pt Segoe UI</a:t>
            </a:r>
          </a:p>
        </p:txBody>
      </p:sp>
      <p:sp>
        <p:nvSpPr>
          <p:cNvPr id="20" name="Text Placeholder 39">
            <a:extLst>
              <a:ext uri="{FF2B5EF4-FFF2-40B4-BE49-F238E27FC236}">
                <a16:creationId xmlns:a16="http://schemas.microsoft.com/office/drawing/2014/main" id="{BBB9115B-BB62-A047-A44C-A7002102214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256788" y="2988730"/>
            <a:ext cx="3542968" cy="1306433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Body copy, 24pt Segoe UI Regular</a:t>
            </a:r>
          </a:p>
          <a:p>
            <a:endParaRPr lang="en-US"/>
          </a:p>
        </p:txBody>
      </p:sp>
      <p:sp>
        <p:nvSpPr>
          <p:cNvPr id="21" name="Text Placeholder 40">
            <a:extLst>
              <a:ext uri="{FF2B5EF4-FFF2-40B4-BE49-F238E27FC236}">
                <a16:creationId xmlns:a16="http://schemas.microsoft.com/office/drawing/2014/main" id="{D8E2DF19-D046-AA49-86AD-6BFFF6F3CCE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096583" y="2336814"/>
            <a:ext cx="3542968" cy="520700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C00000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24pt Segoe UI</a:t>
            </a:r>
          </a:p>
        </p:txBody>
      </p:sp>
      <p:sp>
        <p:nvSpPr>
          <p:cNvPr id="22" name="Text Placeholder 41">
            <a:extLst>
              <a:ext uri="{FF2B5EF4-FFF2-40B4-BE49-F238E27FC236}">
                <a16:creationId xmlns:a16="http://schemas.microsoft.com/office/drawing/2014/main" id="{907F351E-DC67-8140-828A-93E0BF9E6A6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096583" y="2988730"/>
            <a:ext cx="3542968" cy="1306433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Body copy, 24pt Segoe UI Regular</a:t>
            </a:r>
          </a:p>
          <a:p>
            <a:endParaRPr lang="en-US"/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A4C2CA95-0944-CF4D-A143-59923030A1E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16993" y="4286228"/>
            <a:ext cx="3565339" cy="1306433"/>
          </a:xfrm>
          <a:prstGeom prst="rect">
            <a:avLst/>
          </a:prstGeom>
        </p:spPr>
        <p:txBody>
          <a:bodyPr/>
          <a:lstStyle>
            <a:lvl1pPr marL="457189" indent="-457189">
              <a:buFont typeface="Arial" panose="020B0604020202020204" pitchFamily="34" charset="0"/>
              <a:buChar char="•"/>
              <a:defRPr>
                <a:latin typeface="+mn-lt"/>
              </a:defRPr>
            </a:lvl1pPr>
          </a:lstStyle>
          <a:p>
            <a:r>
              <a:rPr lang="en-US"/>
              <a:t>Bullets body, 24pt Segoe UI Regular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CE0EACE2-E49D-7341-A702-389F3CEB13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253559" y="4286228"/>
            <a:ext cx="3565339" cy="1306433"/>
          </a:xfrm>
          <a:prstGeom prst="rect">
            <a:avLst/>
          </a:prstGeom>
        </p:spPr>
        <p:txBody>
          <a:bodyPr/>
          <a:lstStyle>
            <a:lvl1pPr marL="457189" indent="-457189">
              <a:buFont typeface="Arial" panose="020B0604020202020204" pitchFamily="34" charset="0"/>
              <a:buChar char="•"/>
              <a:defRPr>
                <a:latin typeface="+mn-lt"/>
              </a:defRPr>
            </a:lvl1pPr>
          </a:lstStyle>
          <a:p>
            <a:r>
              <a:rPr lang="en-US"/>
              <a:t>Bullets body, 24pt Segoe UI Regular</a:t>
            </a:r>
          </a:p>
        </p:txBody>
      </p:sp>
      <p:sp>
        <p:nvSpPr>
          <p:cNvPr id="23" name="Text Placeholder 30">
            <a:extLst>
              <a:ext uri="{FF2B5EF4-FFF2-40B4-BE49-F238E27FC236}">
                <a16:creationId xmlns:a16="http://schemas.microsoft.com/office/drawing/2014/main" id="{72A1DB94-C2FC-B243-8D71-3D5650EB111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090124" y="4286228"/>
            <a:ext cx="3565339" cy="1306433"/>
          </a:xfrm>
          <a:prstGeom prst="rect">
            <a:avLst/>
          </a:prstGeom>
        </p:spPr>
        <p:txBody>
          <a:bodyPr/>
          <a:lstStyle>
            <a:lvl1pPr marL="457189" indent="-457189">
              <a:buFont typeface="Arial" panose="020B0604020202020204" pitchFamily="34" charset="0"/>
              <a:buChar char="•"/>
              <a:defRPr>
                <a:latin typeface="+mn-lt"/>
              </a:defRPr>
            </a:lvl1pPr>
          </a:lstStyle>
          <a:p>
            <a:r>
              <a:rPr lang="en-US"/>
              <a:t>Bullets body, 24pt Segoe UI Regular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F37DBE-5BDF-7D4E-B31C-C108D09D5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2408" y="-1"/>
            <a:ext cx="2169593" cy="175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9314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2B1F02F-E104-3F4E-83E3-0F60A000CC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87BDAAB4-CB33-5B43-A6C3-8DA7A0513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993" y="583916"/>
            <a:ext cx="11241607" cy="818705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Slide for Developer Software Code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E624BB-0910-7F48-9A17-25EE9B454B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2408" y="0"/>
            <a:ext cx="2169592" cy="1744133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86A4E2B-2B51-4EDE-9532-4C264357881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2097600"/>
            <a:ext cx="11030400" cy="2587200"/>
          </a:xfrm>
          <a:prstGeom prst="rect">
            <a:avLst/>
          </a:prstGeom>
        </p:spPr>
        <p:txBody>
          <a:bodyPr/>
          <a:lstStyle>
            <a:lvl1pPr marL="4800">
              <a:spcBef>
                <a:spcPts val="0"/>
              </a:spcBef>
              <a:spcAft>
                <a:spcPts val="1600"/>
              </a:spcAft>
              <a:defRPr sz="2400">
                <a:latin typeface="Consolas" panose="020B0609020204030204" pitchFamily="49" charset="0"/>
              </a:defRPr>
            </a:lvl1pPr>
          </a:lstStyle>
          <a:p>
            <a:pPr lvl="0"/>
            <a:r>
              <a:rPr lang="en-US"/>
              <a:t>Use this layout to show software code.</a:t>
            </a:r>
          </a:p>
          <a:p>
            <a:pPr lvl="0"/>
            <a:r>
              <a:rPr lang="en-US"/>
              <a:t>The font is Consolas, a monospace font.</a:t>
            </a:r>
          </a:p>
          <a:p>
            <a:pPr lvl="0"/>
            <a:r>
              <a:rPr lang="en-US"/>
              <a:t>The slide doesn’t use bullets but levels can be indented using the “Increase List Level” icon on the Home menu.</a:t>
            </a:r>
          </a:p>
        </p:txBody>
      </p:sp>
    </p:spTree>
    <p:extLst>
      <p:ext uri="{BB962C8B-B14F-4D97-AF65-F5344CB8AC3E}">
        <p14:creationId xmlns:p14="http://schemas.microsoft.com/office/powerpoint/2010/main" val="3968143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9AEA8-6CE0-4391-9CF2-67B4C467D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19CF9-BB99-46B7-9011-505C4BD6C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ED018-0B44-4AB4-B4B2-DB60DC8B7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AF66D-3FBF-4352-8E44-964D337B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FAC33D-DCA7-4E94-B40D-DB3A93F7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326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1D8571-F7B1-4E41-A42D-3F60B9A2EB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2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A9CA1D-6C09-A640-9034-F2E9C3740D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0267" y="-176"/>
            <a:ext cx="6671733" cy="6850512"/>
          </a:xfrm>
          <a:prstGeom prst="rect">
            <a:avLst/>
          </a:prstGeom>
        </p:spPr>
      </p:pic>
      <p:sp>
        <p:nvSpPr>
          <p:cNvPr id="9" name="Parallelogram 8">
            <a:extLst>
              <a:ext uri="{FF2B5EF4-FFF2-40B4-BE49-F238E27FC236}">
                <a16:creationId xmlns:a16="http://schemas.microsoft.com/office/drawing/2014/main" id="{EAFC0737-316F-6647-A7C5-8F7DF10BEA16}"/>
              </a:ext>
            </a:extLst>
          </p:cNvPr>
          <p:cNvSpPr/>
          <p:nvPr userDrawn="1"/>
        </p:nvSpPr>
        <p:spPr>
          <a:xfrm rot="10800000">
            <a:off x="3818123" y="-1960"/>
            <a:ext cx="2980269" cy="6858000"/>
          </a:xfrm>
          <a:prstGeom prst="parallelogram">
            <a:avLst>
              <a:gd name="adj" fmla="val 174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7043C73-A7C9-C94C-AFB5-029044271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Demo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A8911B-7F59-5849-8705-A5C4C9EFFA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670"/>
          <a:stretch/>
        </p:blipFill>
        <p:spPr>
          <a:xfrm>
            <a:off x="-1" y="5207000"/>
            <a:ext cx="2218473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234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1D8571-F7B1-4E41-A42D-3F60B9A2EB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A9CA1D-6C09-A640-9034-F2E9C3740D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24581" y="3470"/>
            <a:ext cx="6857225" cy="6849100"/>
          </a:xfrm>
          <a:prstGeom prst="rect">
            <a:avLst/>
          </a:prstGeom>
        </p:spPr>
      </p:pic>
      <p:sp>
        <p:nvSpPr>
          <p:cNvPr id="9" name="Parallelogram 8">
            <a:extLst>
              <a:ext uri="{FF2B5EF4-FFF2-40B4-BE49-F238E27FC236}">
                <a16:creationId xmlns:a16="http://schemas.microsoft.com/office/drawing/2014/main" id="{EAFC0737-316F-6647-A7C5-8F7DF10BEA16}"/>
              </a:ext>
            </a:extLst>
          </p:cNvPr>
          <p:cNvSpPr/>
          <p:nvPr userDrawn="1"/>
        </p:nvSpPr>
        <p:spPr>
          <a:xfrm rot="10800000">
            <a:off x="3818123" y="-1960"/>
            <a:ext cx="2980269" cy="6858000"/>
          </a:xfrm>
          <a:prstGeom prst="parallelogram">
            <a:avLst>
              <a:gd name="adj" fmla="val 174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7043C73-A7C9-C94C-AFB5-029044271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Demo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4278A2-22A6-444A-B788-1803046B2F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670"/>
          <a:stretch/>
        </p:blipFill>
        <p:spPr>
          <a:xfrm>
            <a:off x="-1" y="5207000"/>
            <a:ext cx="2218473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675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Title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1D8571-F7B1-4E41-A42D-3F60B9A2EB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7043C73-A7C9-C94C-AFB5-029044271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Demo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DFE5FD-F56F-0D46-95D6-329B070FB2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2112" y="0"/>
            <a:ext cx="2169888" cy="17441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AA79F5-FF8F-814A-B8E9-443B2C909F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670"/>
          <a:stretch/>
        </p:blipFill>
        <p:spPr>
          <a:xfrm>
            <a:off x="-1" y="5207000"/>
            <a:ext cx="2218473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732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DDAD06-24FA-DA42-8FAD-4DC7AE8BF7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2FFAC8-BDE1-3B49-B05A-8549A7D6FA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71067" y="881"/>
            <a:ext cx="6620933" cy="6848400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42E189B3-9C07-B34C-80BB-4EA401F3474B}"/>
              </a:ext>
            </a:extLst>
          </p:cNvPr>
          <p:cNvSpPr/>
          <p:nvPr userDrawn="1"/>
        </p:nvSpPr>
        <p:spPr>
          <a:xfrm rot="10800000">
            <a:off x="3897744" y="-1960"/>
            <a:ext cx="2900648" cy="6858000"/>
          </a:xfrm>
          <a:prstGeom prst="parallelogram">
            <a:avLst>
              <a:gd name="adj" fmla="val 174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A2BC915-AD95-4673-A76F-9E855BCE32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Video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0F5C26-0FA0-DB48-907B-92644E197C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670"/>
          <a:stretch/>
        </p:blipFill>
        <p:spPr>
          <a:xfrm>
            <a:off x="-1" y="5207000"/>
            <a:ext cx="2218473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191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Title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DDAD06-24FA-DA42-8FAD-4DC7AE8BF7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A2BC915-AD95-4673-A76F-9E855BCE32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Video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9E5895-5043-E74D-9F79-E1F3BB738F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3325" y="0"/>
            <a:ext cx="2168675" cy="17441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34D452-F62C-9046-AD1A-4E61AD0B6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670"/>
          <a:stretch/>
        </p:blipFill>
        <p:spPr>
          <a:xfrm>
            <a:off x="-1" y="5207000"/>
            <a:ext cx="2218473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837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1D10BA-1F31-774D-8EDD-A6DF3B50FB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2CED78-8ECC-064D-A3AC-CB798843636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86400" y="3048"/>
            <a:ext cx="6705600" cy="6851904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B3ECDEC9-0878-8D4E-BC8E-F9A0487548AA}"/>
              </a:ext>
            </a:extLst>
          </p:cNvPr>
          <p:cNvSpPr/>
          <p:nvPr userDrawn="1"/>
        </p:nvSpPr>
        <p:spPr>
          <a:xfrm rot="10800000">
            <a:off x="4036290" y="-1960"/>
            <a:ext cx="2762103" cy="6858000"/>
          </a:xfrm>
          <a:prstGeom prst="parallelogram">
            <a:avLst>
              <a:gd name="adj" fmla="val 174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D15A04-CD95-4BF9-ADC5-E95F59CE70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Customer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CD94DE-827F-5F44-B4C7-AEA3F38BEA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726"/>
          <a:stretch/>
        </p:blipFill>
        <p:spPr>
          <a:xfrm>
            <a:off x="-1" y="5207001"/>
            <a:ext cx="2218473" cy="164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8189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Title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1D10BA-1F31-774D-8EDD-A6DF3B50FB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17D15A04-CD95-4BF9-ADC5-E95F59CE70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Customer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D86699-A4E0-E944-85A5-D395310D3F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2440" y="0"/>
            <a:ext cx="2179561" cy="17441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95B71A-FF2A-6E4C-A9AF-484912F10F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670"/>
          <a:stretch/>
        </p:blipFill>
        <p:spPr>
          <a:xfrm>
            <a:off x="-1" y="5207000"/>
            <a:ext cx="2218473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2509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3CD50C-1CB9-AB41-85E5-C78487C186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E893E9-399E-BD41-90E1-0EE723FF94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86400" y="-871"/>
            <a:ext cx="6705600" cy="6851904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42E189B3-9C07-B34C-80BB-4EA401F3474B}"/>
              </a:ext>
            </a:extLst>
          </p:cNvPr>
          <p:cNvSpPr/>
          <p:nvPr userDrawn="1"/>
        </p:nvSpPr>
        <p:spPr>
          <a:xfrm rot="10800000">
            <a:off x="3209539" y="-1960"/>
            <a:ext cx="3588855" cy="6858000"/>
          </a:xfrm>
          <a:prstGeom prst="parallelogram">
            <a:avLst>
              <a:gd name="adj" fmla="val 174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A2BC915-AD95-4673-A76F-9E855BCE32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Case Study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6DFC41-6A3C-6C45-9011-1109DBE868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670"/>
          <a:stretch/>
        </p:blipFill>
        <p:spPr>
          <a:xfrm>
            <a:off x="-1" y="5207000"/>
            <a:ext cx="2218473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1465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se Study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3CD50C-1CB9-AB41-85E5-C78487C186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E893E9-399E-BD41-90E1-0EE723FF94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1733" y="1"/>
            <a:ext cx="6856040" cy="6856040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42E189B3-9C07-B34C-80BB-4EA401F3474B}"/>
              </a:ext>
            </a:extLst>
          </p:cNvPr>
          <p:cNvSpPr/>
          <p:nvPr userDrawn="1"/>
        </p:nvSpPr>
        <p:spPr>
          <a:xfrm rot="10800000">
            <a:off x="3209539" y="-1960"/>
            <a:ext cx="3588855" cy="6858000"/>
          </a:xfrm>
          <a:prstGeom prst="parallelogram">
            <a:avLst>
              <a:gd name="adj" fmla="val 1741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A2BC915-AD95-4673-A76F-9E855BCE32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Case Study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2D4001-EBCB-47FD-8467-B932EFA743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670"/>
          <a:stretch/>
        </p:blipFill>
        <p:spPr>
          <a:xfrm>
            <a:off x="-1" y="5207000"/>
            <a:ext cx="2218473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8138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_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3CD50C-1CB9-AB41-85E5-C78487C186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A2BC915-AD95-4673-A76F-9E855BCE32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874" y="2588787"/>
            <a:ext cx="5473700" cy="2404533"/>
          </a:xfrm>
          <a:prstGeom prst="rect">
            <a:avLst/>
          </a:prstGeom>
        </p:spPr>
        <p:txBody>
          <a:bodyPr/>
          <a:lstStyle>
            <a:lvl1pPr>
              <a:lnSpc>
                <a:spcPts val="5867"/>
              </a:lnSpc>
              <a:defRPr b="0" i="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>
              <a:lnSpc>
                <a:spcPts val="4400"/>
              </a:lnSpc>
            </a:pPr>
            <a:r>
              <a:rPr lang="en-US" sz="5333" b="1"/>
              <a:t>Case Study Title Here, Segoe UI </a:t>
            </a:r>
            <a:r>
              <a:rPr lang="en-US" sz="5333" b="1" err="1"/>
              <a:t>Semibold</a:t>
            </a:r>
            <a:r>
              <a:rPr lang="en-US" sz="5333" b="1"/>
              <a:t> 40pt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07BE10-1BDB-E446-B067-832854FB41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2114" y="0"/>
            <a:ext cx="2169887" cy="17441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5F6410-3652-B744-916C-98BB5691FF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09" b="52670"/>
          <a:stretch/>
        </p:blipFill>
        <p:spPr>
          <a:xfrm>
            <a:off x="-1" y="5207000"/>
            <a:ext cx="2218473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35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A2C08-F8E4-43DC-A00F-1AC9D418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0510B-AC7A-4964-845C-C3E6C4F8E1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ahnschrift SemiLight" panose="020B0502040204020203" pitchFamily="34" charset="0"/>
              </a:defRPr>
            </a:lvl1pPr>
            <a:lvl2pPr>
              <a:defRPr>
                <a:latin typeface="Bahnschrift SemiLight" panose="020B0502040204020203" pitchFamily="34" charset="0"/>
              </a:defRPr>
            </a:lvl2pPr>
            <a:lvl3pPr>
              <a:defRPr>
                <a:latin typeface="Bahnschrift SemiLight" panose="020B0502040204020203" pitchFamily="34" charset="0"/>
              </a:defRPr>
            </a:lvl3pPr>
            <a:lvl4pPr>
              <a:defRPr>
                <a:latin typeface="Bahnschrift SemiLight" panose="020B0502040204020203" pitchFamily="34" charset="0"/>
              </a:defRPr>
            </a:lvl4pPr>
            <a:lvl5pPr>
              <a:defRPr>
                <a:latin typeface="Bahnschrift SemiLight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D677E-351A-4F0D-AA8A-C0838242D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ahnschrift Light SemiCondensed" panose="020B0502040204020203" pitchFamily="34" charset="0"/>
              </a:defRPr>
            </a:lvl1pPr>
            <a:lvl2pPr>
              <a:defRPr>
                <a:latin typeface="Bahnschrift Light SemiCondensed" panose="020B0502040204020203" pitchFamily="34" charset="0"/>
              </a:defRPr>
            </a:lvl2pPr>
            <a:lvl3pPr>
              <a:defRPr>
                <a:latin typeface="Bahnschrift Light SemiCondensed" panose="020B0502040204020203" pitchFamily="34" charset="0"/>
              </a:defRPr>
            </a:lvl3pPr>
            <a:lvl4pPr>
              <a:defRPr>
                <a:latin typeface="Bahnschrift Light SemiCondensed" panose="020B0502040204020203" pitchFamily="34" charset="0"/>
              </a:defRPr>
            </a:lvl4pPr>
            <a:lvl5pPr>
              <a:defRPr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3EDA1-933F-43B0-A4FB-0B9AECD0C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E0439-10BC-4210-BAC4-3C1C88837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9BF1D-A7ED-4B1B-B435-9A25427CB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2320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2B1F02F-E104-3F4E-83E3-0F60A000CC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8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9D73-A4F2-4F94-B983-DE5AA27D8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0E564-203F-4A31-915F-ECF41B46B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36ABB-FB1C-46F9-BBFD-2013598CBB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1332F-DFE9-48BA-AF2A-A441DFBAAA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C7C4D9-7359-4EDE-8745-A84F56C689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2F4933-651D-487D-926D-ABECBA8C0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31C06-FD49-4C7D-A6F3-EBA5086AF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D6E5BD-9DCD-481B-BABC-275C4EA01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76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7A028-5EF5-411B-A53E-F5F76143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35880-DB9E-4440-94E7-8D54D29A9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E952A1-EC4E-495D-8DAD-AABB8D372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F4895-8F0E-4229-98CF-13C42BDC1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9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114AD3-10F3-4F7C-9A68-95832639D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156687-918F-4D38-8FAC-8DFAD048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801990-0A97-4277-ACFE-72AB2B8B4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165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1D6FC-22E6-45D5-A0DB-1BA539CC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E81B7-C335-4A99-A8A0-7B3C4759D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B5B3F-475A-4F51-8978-65566F234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26455-A058-42C4-BD45-D683CC622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860D2-AA07-42E9-9630-E9FDAFEAB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A7F3C-127B-4618-9B55-23894E38D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05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5F154-6A43-438E-8DAF-2ECDAFCCD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7A573-AADA-4561-B661-C37CFDCD9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64CDCD-F799-4253-9DEB-22382B486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F3BFE-DB2A-423C-9D8F-B5564AEF9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D5A48E-136B-4B67-BC7E-8498E2027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9328D1-7DA1-49A2-855F-2EEC4076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2621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t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34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29" Type="http://schemas.openxmlformats.org/officeDocument/2006/relationships/image" Target="../media/image1.tif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EE07F4-400D-49BE-92C0-FBA4E1A9F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D3F91F-D646-4CDC-9E2D-6D2CE9012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42DBE-035E-4644-BAAC-25005D6DBF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2DB52-267B-456E-8BB4-74F34CCB84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/>
              <a:t>© 2020 Erland Sommarskog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38924-1D22-4A5A-946F-5FA916D4B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37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Bahnschrift SemiBol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300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</p:sldLayoutIdLst>
  <p:hf sldNum="0" hdr="0" dt="0"/>
  <p:txStyles>
    <p:titleStyle>
      <a:lvl1pPr marL="0" marR="0" indent="0" algn="l" defTabSz="609585" rtl="0" eaLnBrk="1" fontAlgn="auto" latinLnBrk="0" hangingPunct="1">
        <a:lnSpc>
          <a:spcPts val="4667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4800" b="0" i="0" u="none" strike="noStrike" kern="1200" cap="none" spc="0" normalizeH="0" baseline="0">
          <a:ln>
            <a:noFill/>
          </a:ln>
          <a:solidFill>
            <a:schemeClr val="tx1"/>
          </a:solidFill>
          <a:effectLst/>
          <a:uLnTx/>
          <a:uFillTx/>
          <a:latin typeface="Segoe UI Light" charset="0"/>
          <a:ea typeface="Segoe UI Light" charset="0"/>
          <a:cs typeface="Segoe UI Light" charset="0"/>
        </a:defRPr>
      </a:lvl1pPr>
    </p:titleStyle>
    <p:bodyStyle>
      <a:lvl1pPr marL="0" indent="0" algn="l" defTabSz="1219170" rtl="0" eaLnBrk="1" latinLnBrk="0" hangingPunct="1">
        <a:spcBef>
          <a:spcPct val="20000"/>
        </a:spcBef>
        <a:buClr>
          <a:schemeClr val="accent3"/>
        </a:buClr>
        <a:buFont typeface="Arial"/>
        <a:buNone/>
        <a:defRPr sz="3200" b="0" i="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457189" indent="-457189" algn="l" defTabSz="1219170" rtl="0" eaLnBrk="1" latinLnBrk="0" hangingPunct="1">
        <a:spcBef>
          <a:spcPct val="20000"/>
        </a:spcBef>
        <a:buClr>
          <a:schemeClr val="accent3"/>
        </a:buClr>
        <a:buFont typeface="Arial"/>
        <a:buChar char="•"/>
        <a:defRPr lang="en-US" sz="2667" b="0" i="0" kern="1200" dirty="0" smtClean="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2pPr>
      <a:lvl3pPr marL="850879" indent="-457189" algn="l" defTabSz="1219170" rtl="0" eaLnBrk="1" latinLnBrk="0" hangingPunct="1">
        <a:spcBef>
          <a:spcPct val="20000"/>
        </a:spcBef>
        <a:buClr>
          <a:schemeClr val="accent3"/>
        </a:buClr>
        <a:buFont typeface="Arial"/>
        <a:buChar char="•"/>
        <a:defRPr lang="en-US" sz="2400" b="0" i="0" kern="1200" dirty="0" smtClean="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3pPr>
      <a:lvl4pPr marL="1229753" indent="-457189" algn="l" defTabSz="1219170" rtl="0" eaLnBrk="1" latinLnBrk="0" hangingPunct="1">
        <a:spcBef>
          <a:spcPct val="20000"/>
        </a:spcBef>
        <a:buClr>
          <a:schemeClr val="accent3"/>
        </a:buClr>
        <a:buFont typeface="Arial"/>
        <a:buChar char="•"/>
        <a:defRPr lang="en-US" sz="2400" b="0" i="0" kern="1200" dirty="0" smtClean="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4pPr>
      <a:lvl5pPr marL="1585344" indent="-457189" algn="l" defTabSz="1219170" rtl="0" eaLnBrk="1" latinLnBrk="0" hangingPunct="1">
        <a:spcBef>
          <a:spcPct val="20000"/>
        </a:spcBef>
        <a:buClr>
          <a:schemeClr val="accent3"/>
        </a:buClr>
        <a:buFont typeface="Arial"/>
        <a:buChar char="•"/>
        <a:defRPr lang="en-US" sz="2400" b="0" i="0" kern="1200" dirty="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01_locktest.sq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02_alttertable.sql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04_multicolchunking.sql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05_restart_strategies.sql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07_errhandle-chunk.sql" TargetMode="External"/><Relationship Id="rId2" Type="http://schemas.openxmlformats.org/officeDocument/2006/relationships/hyperlink" Target="06_errhandle-loop.sq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05b_loop_trapping..sql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present/BigDB.bak" TargetMode="External"/><Relationship Id="rId2" Type="http://schemas.openxmlformats.org/officeDocument/2006/relationships/hyperlink" Target="http://www.sommarskog.se/present" TargetMode="Externa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57D241-E77C-40E2-A21F-2D22E45EB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Bahnschrift SemiBold" panose="020B0502040204020203" pitchFamily="34" charset="0"/>
              </a:rPr>
              <a:t>Splitting Up Your Work in Chunks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21FB12-F5E5-4F0D-AF7C-43795266D7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06FFDE-71D8-4BC7-92AB-9480095FC8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 err="1">
                <a:latin typeface="Bahnschrift SemiBold" panose="020B0502040204020203" pitchFamily="34" charset="0"/>
              </a:rPr>
              <a:t>Erland</a:t>
            </a:r>
            <a:r>
              <a:rPr lang="en-CA" dirty="0">
                <a:latin typeface="Bahnschrift SemiBold" panose="020B0502040204020203" pitchFamily="34" charset="0"/>
              </a:rPr>
              <a:t> </a:t>
            </a:r>
            <a:r>
              <a:rPr lang="en-CA" dirty="0" err="1">
                <a:latin typeface="Bahnschrift SemiBold" panose="020B0502040204020203" pitchFamily="34" charset="0"/>
              </a:rPr>
              <a:t>Sommarskog</a:t>
            </a:r>
            <a:r>
              <a:rPr lang="en-CA" dirty="0">
                <a:latin typeface="Bahnschrift SemiBold" panose="020B0502040204020203" pitchFamily="34" charset="0"/>
              </a:rPr>
              <a:t>,</a:t>
            </a:r>
          </a:p>
          <a:p>
            <a:r>
              <a:rPr lang="en-CA" dirty="0">
                <a:latin typeface="Bahnschrift SemiBold" panose="020B0502040204020203" pitchFamily="34" charset="0"/>
              </a:rPr>
              <a:t>Data Platform MVP</a:t>
            </a:r>
          </a:p>
        </p:txBody>
      </p:sp>
    </p:spTree>
    <p:extLst>
      <p:ext uri="{BB962C8B-B14F-4D97-AF65-F5344CB8AC3E}">
        <p14:creationId xmlns:p14="http://schemas.microsoft.com/office/powerpoint/2010/main" val="4274466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A5624-3B7D-44F3-BEE5-BEA22FB4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Transaction-Log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63B6A-3361-4550-814C-93C4AD32A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When operating on large amounts of data, you will produce a lot of transaction log – chunking or not.</a:t>
            </a:r>
          </a:p>
          <a:p>
            <a:r>
              <a:rPr lang="en-GB" dirty="0"/>
              <a:t>Easy way out: simple recovery – but not very often feasible in production.</a:t>
            </a:r>
          </a:p>
          <a:p>
            <a:r>
              <a:rPr lang="en-GB" dirty="0"/>
              <a:t>With full recovery, you may have to increase the backup frequency, maybe as often as every minute.</a:t>
            </a:r>
          </a:p>
          <a:p>
            <a:pPr lvl="1"/>
            <a:r>
              <a:rPr lang="en-GB" dirty="0"/>
              <a:t>With the normal schedule, the log may still explode.</a:t>
            </a:r>
          </a:p>
          <a:p>
            <a:r>
              <a:rPr lang="en-GB" dirty="0"/>
              <a:t>Add BACKUP LOG to your chunking script? Only if you write to the same place and name convention as the scheduled log backup.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3E3B6A-ED45-4F54-81E2-7C28AA142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225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D6BA-A385-4E83-BB16-8B605ED69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 Nice to 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72EA0-E2DD-4630-831B-A4F2759E6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operation as such could be carried out in a single step.</a:t>
            </a:r>
          </a:p>
          <a:p>
            <a:r>
              <a:rPr lang="en-GB" dirty="0"/>
              <a:t>But in a live system you may impact other users.</a:t>
            </a:r>
          </a:p>
          <a:p>
            <a:pPr lvl="1"/>
            <a:r>
              <a:rPr lang="en-GB" dirty="0"/>
              <a:t>By taking up too much resources (CPU, memory etc).</a:t>
            </a:r>
          </a:p>
          <a:p>
            <a:pPr lvl="1"/>
            <a:r>
              <a:rPr lang="en-GB" dirty="0"/>
              <a:t>By causing blocking and/or deadlocks.</a:t>
            </a:r>
          </a:p>
          <a:p>
            <a:r>
              <a:rPr lang="en-GB" dirty="0"/>
              <a:t>Split up the operation in chunks, with a fairly </a:t>
            </a:r>
            <a:r>
              <a:rPr lang="en-GB" i="1" dirty="0"/>
              <a:t>small</a:t>
            </a:r>
            <a:r>
              <a:rPr lang="en-GB" dirty="0"/>
              <a:t> chunk size.</a:t>
            </a:r>
          </a:p>
          <a:p>
            <a:r>
              <a:rPr lang="en-GB" dirty="0"/>
              <a:t>Your operation will be less efficient – but the overall system health will be better.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6D41E3-975E-4AD4-9F79-031CBE6D4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249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ED8EE-9E1B-47A4-AC96-2E6E8B2FD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Avoiding Table and Page 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AA09A-0317-4D78-ADE6-8EE8D9BDD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Often when you work in a live system, you want to avoid table and page locks. This implies that the chunk size must be at most 5000 to avoid lock escalation.</a:t>
            </a:r>
          </a:p>
          <a:p>
            <a:r>
              <a:rPr lang="en-GB" dirty="0"/>
              <a:t>Run a test operation with different chunk sizes in a transaction and inspect your locks in </a:t>
            </a:r>
            <a:r>
              <a:rPr lang="en-GB" dirty="0" err="1"/>
              <a:t>sys.dm_tran_locks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You should see X locks on KEY and RID resources </a:t>
            </a:r>
            <a:r>
              <a:rPr lang="en-GB" i="1" dirty="0"/>
              <a:t>only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If you see X locks on OBJECT or PAG, your chunk size is too big.</a:t>
            </a:r>
          </a:p>
          <a:p>
            <a:pPr lvl="1"/>
            <a:r>
              <a:rPr lang="en-GB" dirty="0"/>
              <a:t>IX (intent locks) on OBJECT and PAG are OK. They are only saying “I’m in here somewhere”.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2E422A-BC50-44D9-A972-FC0D07F587A1}"/>
              </a:ext>
            </a:extLst>
          </p:cNvPr>
          <p:cNvSpPr txBox="1"/>
          <p:nvPr/>
        </p:nvSpPr>
        <p:spPr>
          <a:xfrm>
            <a:off x="10239103" y="3429000"/>
            <a:ext cx="1114697" cy="276999"/>
          </a:xfrm>
          <a:prstGeom prst="rect">
            <a:avLst/>
          </a:prstGeom>
          <a:solidFill>
            <a:schemeClr val="bg2">
              <a:alpha val="46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01_locktest.sql</a:t>
            </a:r>
            <a:endParaRPr lang="en-GB" sz="12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821449B-438E-4D0B-A420-2734A2828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398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B16C0-CBA3-4C6E-9089-06D0F75A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 with Chunking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CCCB7-4819-422E-96AC-9682DE479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need to write more code.</a:t>
            </a:r>
          </a:p>
          <a:p>
            <a:pPr marL="457200" lvl="1" indent="0">
              <a:buNone/>
            </a:pPr>
            <a:r>
              <a:rPr lang="en-GB" dirty="0"/>
              <a:t>=&gt; More code that can have bugs.</a:t>
            </a:r>
          </a:p>
          <a:p>
            <a:pPr marL="457200" lvl="1" indent="0">
              <a:buNone/>
            </a:pPr>
            <a:r>
              <a:rPr lang="en-GB" dirty="0"/>
              <a:t>=&gt; More code to test.</a:t>
            </a:r>
          </a:p>
          <a:p>
            <a:pPr>
              <a:spcBef>
                <a:spcPts val="1800"/>
              </a:spcBef>
            </a:pPr>
            <a:r>
              <a:rPr lang="en-GB" dirty="0"/>
              <a:t>How is the application affected?</a:t>
            </a:r>
          </a:p>
          <a:p>
            <a:pPr>
              <a:spcBef>
                <a:spcPts val="1800"/>
              </a:spcBef>
            </a:pPr>
            <a:r>
              <a:rPr lang="en-GB" dirty="0"/>
              <a:t>What if the work is interrupted half-way through? How to deal with this? </a:t>
            </a:r>
          </a:p>
          <a:p>
            <a:pPr>
              <a:spcBef>
                <a:spcPts val="1800"/>
              </a:spcBef>
            </a:pPr>
            <a:r>
              <a:rPr lang="en-GB" dirty="0"/>
              <a:t>Performance. Done wrong, chunking can severely impair your performance.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D60A8-A882-4A74-A2D7-3698321B3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408282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D2663-CA18-44CE-BCDA-E6DF24501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 This a Good Chunking Operation?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325146-1D9F-4B57-B310-1A5E2752EBD6}"/>
              </a:ext>
            </a:extLst>
          </p:cNvPr>
          <p:cNvSpPr txBox="1"/>
          <p:nvPr/>
        </p:nvSpPr>
        <p:spPr>
          <a:xfrm>
            <a:off x="838200" y="1690688"/>
            <a:ext cx="10400211" cy="3293209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5000000</a:t>
            </a: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@rowc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@rowc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TOP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@chunksize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SomeBigTable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NewColumn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somevalue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NewColumn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@rowc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@@rowcount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B84302-1AC0-4261-A848-6940865B777A}"/>
              </a:ext>
            </a:extLst>
          </p:cNvPr>
          <p:cNvSpPr txBox="1"/>
          <p:nvPr/>
        </p:nvSpPr>
        <p:spPr>
          <a:xfrm>
            <a:off x="838200" y="4983897"/>
            <a:ext cx="104002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spc="-150" dirty="0">
                <a:latin typeface="Bahnschrift Light SemiCondensed" panose="020B0502040204020203" pitchFamily="34" charset="0"/>
              </a:rPr>
              <a:t>It is not. Each iteration will have to scan more and more rows to find rows to update.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874D1D-C2F9-4AA1-A285-170575C84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62707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1B597-C89E-461C-880A-8B21D1CCD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Indexing Is Critical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5CC94-056F-41AA-AEC1-99E35E3F5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must always define your chunks over an indexed column.</a:t>
            </a:r>
          </a:p>
          <a:p>
            <a:r>
              <a:rPr lang="en-GB" dirty="0"/>
              <a:t>Else you will scan the big table over and over again – guaranteed to be worse than not chunking at all.</a:t>
            </a:r>
          </a:p>
          <a:p>
            <a:r>
              <a:rPr lang="en-GB" dirty="0"/>
              <a:t>The larger the chunk size, the more imperative the clustered index becomes.</a:t>
            </a:r>
          </a:p>
          <a:p>
            <a:pPr lvl="1"/>
            <a:r>
              <a:rPr lang="en-GB" dirty="0"/>
              <a:t>The optimizer may frown at doing five million key lookups.</a:t>
            </a:r>
          </a:p>
          <a:p>
            <a:r>
              <a:rPr lang="en-GB" dirty="0"/>
              <a:t>For smaller chunk sizes a non-clustered index may work.</a:t>
            </a:r>
          </a:p>
          <a:p>
            <a:r>
              <a:rPr lang="en-GB" dirty="0"/>
              <a:t>Business logic or joins to other tables may constrain you.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60A2F-5040-46DD-9770-C9BC14D61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5615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Introducing </a:t>
            </a:r>
            <a:r>
              <a:rPr lang="en-GB" dirty="0" err="1"/>
              <a:t>BigTrans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97585"/>
          </a:xfrm>
        </p:spPr>
        <p:txBody>
          <a:bodyPr>
            <a:normAutofit/>
          </a:bodyPr>
          <a:lstStyle/>
          <a:p>
            <a:r>
              <a:rPr lang="en-GB" dirty="0"/>
              <a:t>31 million rows, 2.2 GB (courtesy of Adam </a:t>
            </a:r>
            <a:r>
              <a:rPr lang="en-GB" dirty="0" err="1"/>
              <a:t>Machanic</a:t>
            </a:r>
            <a:r>
              <a:rPr lang="en-GB" dirty="0"/>
              <a:t>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043E283-A322-4C1A-AB31-C742B4EDD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17CEFD4-BC28-458E-8267-4248ADD3B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903592"/>
              </p:ext>
            </p:extLst>
          </p:nvPr>
        </p:nvGraphicFramePr>
        <p:xfrm>
          <a:off x="1169670" y="2511584"/>
          <a:ext cx="6972377" cy="2590800"/>
        </p:xfrm>
        <a:graphic>
          <a:graphicData uri="http://schemas.openxmlformats.org/drawingml/2006/table">
            <a:tbl>
              <a:tblPr bandRow="1">
                <a:tableStyleId>{1E171933-4619-4E11-9A3F-F7608DF75F80}</a:tableStyleId>
              </a:tblPr>
              <a:tblGrid>
                <a:gridCol w="1417955">
                  <a:extLst>
                    <a:ext uri="{9D8B030D-6E8A-4147-A177-3AD203B41FA5}">
                      <a16:colId xmlns:a16="http://schemas.microsoft.com/office/drawing/2014/main" val="641060486"/>
                    </a:ext>
                  </a:extLst>
                </a:gridCol>
                <a:gridCol w="1535430">
                  <a:extLst>
                    <a:ext uri="{9D8B030D-6E8A-4147-A177-3AD203B41FA5}">
                      <a16:colId xmlns:a16="http://schemas.microsoft.com/office/drawing/2014/main" val="3776581381"/>
                    </a:ext>
                  </a:extLst>
                </a:gridCol>
                <a:gridCol w="1741805">
                  <a:extLst>
                    <a:ext uri="{9D8B030D-6E8A-4147-A177-3AD203B41FA5}">
                      <a16:colId xmlns:a16="http://schemas.microsoft.com/office/drawing/2014/main" val="406510092"/>
                    </a:ext>
                  </a:extLst>
                </a:gridCol>
                <a:gridCol w="2277187">
                  <a:extLst>
                    <a:ext uri="{9D8B030D-6E8A-4147-A177-3AD203B41FA5}">
                      <a16:colId xmlns:a16="http://schemas.microsoft.com/office/drawing/2014/main" val="1557145826"/>
                    </a:ext>
                  </a:extLst>
                </a:gridCol>
              </a:tblGrid>
              <a:tr h="361314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latin typeface="Bahnschrift Light SemiCondensed" panose="020B0502040204020203" pitchFamily="34" charset="0"/>
                        </a:rPr>
                        <a:t>TrnId</a:t>
                      </a:r>
                      <a:endParaRPr lang="en-GB" sz="2800" spc="-150" dirty="0">
                        <a:latin typeface="Bahnschrift Light SemiCondensed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Primary Key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757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latin typeface="Bahnschrift Light SemiCondensed" panose="020B0502040204020203" pitchFamily="34" charset="0"/>
                        </a:rPr>
                        <a:t>ProdId</a:t>
                      </a:r>
                      <a:endParaRPr lang="en-GB" sz="2800" spc="-150" dirty="0">
                        <a:latin typeface="Bahnschrift Light SemiCondensed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Foreign Key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285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latin typeface="Bahnschrift Light SemiCondensed" panose="020B0502040204020203" pitchFamily="34" charset="0"/>
                        </a:rPr>
                        <a:t>TrnDate</a:t>
                      </a:r>
                      <a:endParaRPr lang="en-GB" sz="2800" spc="-150" dirty="0">
                        <a:latin typeface="Bahnschrift Light SemiCondensed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datetime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800" spc="-150" dirty="0">
                        <a:latin typeface="Bahnschrift Light SemiCondensed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141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Quantity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800" spc="-150" dirty="0">
                        <a:latin typeface="Bahnschrift Light SemiCondensed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136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Amount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money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2800" spc="-150" dirty="0">
                        <a:latin typeface="Bahnschrift Light SemiCondensed" panose="020B05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01079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59F3BDB-B5C4-4214-9B5F-2504C8C6F2A9}"/>
              </a:ext>
            </a:extLst>
          </p:cNvPr>
          <p:cNvSpPr txBox="1"/>
          <p:nvPr/>
        </p:nvSpPr>
        <p:spPr>
          <a:xfrm>
            <a:off x="838200" y="5203568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NC index on (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ProdId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, 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TrnDate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) INCLUDE (Amount, Qty).</a:t>
            </a:r>
          </a:p>
        </p:txBody>
      </p:sp>
    </p:spTree>
    <p:extLst>
      <p:ext uri="{BB962C8B-B14F-4D97-AF65-F5344CB8AC3E}">
        <p14:creationId xmlns:p14="http://schemas.microsoft.com/office/powerpoint/2010/main" val="2025729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Chunking Task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Change the data type of all columns but </a:t>
            </a:r>
            <a:r>
              <a:rPr lang="en-GB" dirty="0" err="1"/>
              <a:t>ProdId</a:t>
            </a:r>
            <a:r>
              <a:rPr lang="en-GB" dirty="0"/>
              <a:t> in </a:t>
            </a:r>
            <a:r>
              <a:rPr lang="en-GB" dirty="0" err="1"/>
              <a:t>BigTrans</a:t>
            </a:r>
            <a:r>
              <a:rPr lang="en-GB" dirty="0"/>
              <a:t>.</a:t>
            </a:r>
          </a:p>
          <a:p>
            <a:r>
              <a:rPr lang="en-GB" dirty="0"/>
              <a:t>With ALTER TABLE this took 984 s and log grew by 20 GB. </a:t>
            </a:r>
          </a:p>
          <a:p>
            <a:pPr lvl="1"/>
            <a:r>
              <a:rPr lang="en-GB" dirty="0"/>
              <a:t>PK must be dropped and recreated at end.</a:t>
            </a:r>
          </a:p>
          <a:p>
            <a:pPr lvl="1"/>
            <a:r>
              <a:rPr lang="en-GB" dirty="0"/>
              <a:t>Four ALTER TABLE ALTER COLUMN, all rebuilding the table.</a:t>
            </a:r>
          </a:p>
          <a:p>
            <a:r>
              <a:rPr lang="en-GB" dirty="0"/>
              <a:t>Better: Copy to </a:t>
            </a:r>
            <a:r>
              <a:rPr lang="en-GB" dirty="0" err="1"/>
              <a:t>NewTrans</a:t>
            </a:r>
            <a:r>
              <a:rPr lang="en-GB" dirty="0"/>
              <a:t> (with CI but not FK and NCI) </a:t>
            </a:r>
          </a:p>
          <a:p>
            <a:r>
              <a:rPr lang="en-GB" dirty="0"/>
              <a:t>Copying all rows in one go and creating FK + NC index: 68 sec, 7 GB in T-log growth.</a:t>
            </a:r>
          </a:p>
          <a:p>
            <a:r>
              <a:rPr lang="en-GB" dirty="0"/>
              <a:t>Can we improve this with chunking?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54511F-D599-4C76-BD43-6A6A0FFBD366}"/>
              </a:ext>
            </a:extLst>
          </p:cNvPr>
          <p:cNvSpPr txBox="1"/>
          <p:nvPr/>
        </p:nvSpPr>
        <p:spPr>
          <a:xfrm>
            <a:off x="9216390" y="2996287"/>
            <a:ext cx="1474470" cy="307777"/>
          </a:xfrm>
          <a:prstGeom prst="rect">
            <a:avLst/>
          </a:prstGeom>
          <a:solidFill>
            <a:schemeClr val="bg2">
              <a:alpha val="46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02_altertable.sql</a:t>
            </a:r>
            <a:endParaRPr lang="en-GB" sz="14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043E283-A322-4C1A-AB31-C742B4EDD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54782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115026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6574A-5C5B-4D2A-8C59-D4D37D639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9499420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370B33-BF61-4DC1-92F1-79C3BC3D4979}"/>
              </a:ext>
            </a:extLst>
          </p:cNvPr>
          <p:cNvSpPr txBox="1"/>
          <p:nvPr/>
        </p:nvSpPr>
        <p:spPr>
          <a:xfrm>
            <a:off x="508000" y="251460"/>
            <a:ext cx="11161486" cy="649408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8000"/>
                </a:solidFill>
                <a:latin typeface="Consolas" panose="020B0609020204030204" pitchFamily="49" charset="0"/>
              </a:rPr>
              <a:t>--  Recreate NC index and FK.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A0FBC9-8EF3-4602-9939-3A154ADE9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63114" y="6400800"/>
            <a:ext cx="3806372" cy="365125"/>
          </a:xfrm>
        </p:spPr>
        <p:txBody>
          <a:bodyPr/>
          <a:lstStyle/>
          <a:p>
            <a:pPr algn="r"/>
            <a:r>
              <a:rPr lang="en-GB" dirty="0"/>
              <a:t>© 2020 </a:t>
            </a: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878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4DBE3-45B5-4D71-A6F6-F8AF8CF4F4B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920252"/>
            <a:ext cx="1255059" cy="525805"/>
          </a:xfrm>
          <a:prstGeom prst="rect">
            <a:avLst/>
          </a:prstGeom>
        </p:spPr>
        <p:txBody>
          <a:bodyPr/>
          <a:lstStyle/>
          <a:p>
            <a:r>
              <a:rPr lang="en-CA" sz="1200" dirty="0"/>
              <a:t>Explore PASS</a:t>
            </a:r>
          </a:p>
        </p:txBody>
      </p:sp>
    </p:spTree>
    <p:extLst>
      <p:ext uri="{BB962C8B-B14F-4D97-AF65-F5344CB8AC3E}">
        <p14:creationId xmlns:p14="http://schemas.microsoft.com/office/powerpoint/2010/main" val="2820420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55992"/>
          </a:xfrm>
        </p:spPr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9431"/>
            <a:ext cx="10515600" cy="4486275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Amount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END; </a:t>
            </a:r>
            <a:r>
              <a:rPr lang="en-GB" sz="2200" spc="0" dirty="0">
                <a:solidFill>
                  <a:srgbClr val="008000"/>
                </a:solidFill>
                <a:latin typeface="Consolas" panose="020B0609020204030204" pitchFamily="49" charset="0"/>
              </a:rPr>
              <a:t>-- Create NC index and foreign key.</a:t>
            </a:r>
            <a:endParaRPr lang="en-GB" sz="2200" spc="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9EC670-200D-42CB-A46E-0F05CA34A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672C2A-A65F-49C5-84B5-AB997DAA88E0}"/>
              </a:ext>
            </a:extLst>
          </p:cNvPr>
          <p:cNvSpPr/>
          <p:nvPr/>
        </p:nvSpPr>
        <p:spPr>
          <a:xfrm>
            <a:off x="1777818" y="2830286"/>
            <a:ext cx="8389620" cy="130737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811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196D1C1-3A56-454A-9514-6AFB9C1B8E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9311046"/>
              </p:ext>
            </p:extLst>
          </p:nvPr>
        </p:nvGraphicFramePr>
        <p:xfrm>
          <a:off x="6570346" y="1871849"/>
          <a:ext cx="4392927" cy="3642360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703070">
                  <a:extLst>
                    <a:ext uri="{9D8B030D-6E8A-4147-A177-3AD203B41FA5}">
                      <a16:colId xmlns:a16="http://schemas.microsoft.com/office/drawing/2014/main" val="193274004"/>
                    </a:ext>
                  </a:extLst>
                </a:gridCol>
                <a:gridCol w="1188329">
                  <a:extLst>
                    <a:ext uri="{9D8B030D-6E8A-4147-A177-3AD203B41FA5}">
                      <a16:colId xmlns:a16="http://schemas.microsoft.com/office/drawing/2014/main" val="2148908106"/>
                    </a:ext>
                  </a:extLst>
                </a:gridCol>
                <a:gridCol w="1501528">
                  <a:extLst>
                    <a:ext uri="{9D8B030D-6E8A-4147-A177-3AD203B41FA5}">
                      <a16:colId xmlns:a16="http://schemas.microsoft.com/office/drawing/2014/main" val="861916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Exec time (s)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Log </a:t>
                      </a: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Grwth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 (MB)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1840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299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67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60644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119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09897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30 000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64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43436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200 000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62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18378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61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84428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6 000 000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62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939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51114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All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68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spc="0" dirty="0">
                          <a:solidFill>
                            <a:srgbClr val="000000"/>
                          </a:solidFill>
                          <a:effectLst/>
                        </a:rPr>
                        <a:t>7046</a:t>
                      </a:r>
                      <a:endParaRPr lang="en-GB" sz="2600" b="0" i="0" u="none" strike="noStrike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4758928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D607759-15BD-4F5E-96E9-116E79E39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Performance Data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573114-4257-40B8-96FF-5F325619B643}"/>
              </a:ext>
            </a:extLst>
          </p:cNvPr>
          <p:cNvSpPr txBox="1"/>
          <p:nvPr/>
        </p:nvSpPr>
        <p:spPr>
          <a:xfrm>
            <a:off x="838198" y="1699042"/>
            <a:ext cx="595122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All times include FK and NC index.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Smaller chunk sizes yield longer execution time.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Chunk size &lt;= 1 million, no log growth. 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Best chunk size slightly faster than all-at-once.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Keep in mind – table is only 2 GB!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512A10-C89E-4756-B998-3285A5F348C1}"/>
              </a:ext>
            </a:extLst>
          </p:cNvPr>
          <p:cNvSpPr txBox="1"/>
          <p:nvPr/>
        </p:nvSpPr>
        <p:spPr>
          <a:xfrm>
            <a:off x="838200" y="5514209"/>
            <a:ext cx="105156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Data is from my laptop. Your testing may yield different results.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DFC5F9-D23C-465E-93B4-D2B5FFC85977}"/>
              </a:ext>
            </a:extLst>
          </p:cNvPr>
          <p:cNvSpPr/>
          <p:nvPr/>
        </p:nvSpPr>
        <p:spPr>
          <a:xfrm>
            <a:off x="8294844" y="2663190"/>
            <a:ext cx="1190149" cy="816834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C7A32-E42A-479A-A04B-E2A06070227E}"/>
              </a:ext>
            </a:extLst>
          </p:cNvPr>
          <p:cNvSpPr/>
          <p:nvPr/>
        </p:nvSpPr>
        <p:spPr>
          <a:xfrm>
            <a:off x="9457847" y="3057114"/>
            <a:ext cx="1505424" cy="168246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49C873-0978-4D0E-A61B-29A1CD207344}"/>
              </a:ext>
            </a:extLst>
          </p:cNvPr>
          <p:cNvSpPr/>
          <p:nvPr/>
        </p:nvSpPr>
        <p:spPr>
          <a:xfrm>
            <a:off x="8321991" y="3898344"/>
            <a:ext cx="1163002" cy="159685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451CF-5206-4978-8FF4-EABA81D0F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8252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524F0-87F4-4D9D-9B92-E106F85A7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Considerations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671BB-7BFF-41A9-BB7D-1EEB525DB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optimizer does not know the values of @minID and @maxID and will make a blind assumption for the hit rate.</a:t>
            </a:r>
          </a:p>
          <a:p>
            <a:r>
              <a:rPr lang="en-US" dirty="0"/>
              <a:t>This can adversely affect performance, particularly if you are joining to other tables of any size.</a:t>
            </a:r>
          </a:p>
          <a:p>
            <a:r>
              <a:rPr lang="en-US" dirty="0"/>
              <a:t>Simple way out: OPTION(RECOMPILE).</a:t>
            </a:r>
          </a:p>
          <a:p>
            <a:pPr lvl="1"/>
            <a:r>
              <a:rPr lang="en-US" dirty="0"/>
              <a:t>Considerable overhead for small chunk sizes.</a:t>
            </a:r>
          </a:p>
          <a:p>
            <a:r>
              <a:rPr lang="en-US" dirty="0"/>
              <a:t>Alternative: make the chunk boundaries into parameters by pushing the operation to an inner scope.</a:t>
            </a: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DDA437-C783-43DF-9112-CFFDCCEAD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9354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F9CE1-8B5C-45DD-AFA0-1997D34E8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Wrap the Operation in Dynamic 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B1FA7-6A3C-4343-95B9-DE0E57B16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84090"/>
            <a:ext cx="10515600" cy="119856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@</a:t>
            </a:r>
            <a:r>
              <a:rPr lang="en-GB" dirty="0" err="1"/>
              <a:t>minID</a:t>
            </a:r>
            <a:r>
              <a:rPr lang="en-GB" dirty="0"/>
              <a:t> and @</a:t>
            </a:r>
            <a:r>
              <a:rPr lang="en-GB" dirty="0" err="1"/>
              <a:t>maxID</a:t>
            </a:r>
            <a:r>
              <a:rPr lang="en-GB" dirty="0"/>
              <a:t> are now parameters and the optimizer can sniff their values for a better cached plan.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29E8A7-5174-496D-8215-0DAB52C74432}"/>
              </a:ext>
            </a:extLst>
          </p:cNvPr>
          <p:cNvSpPr txBox="1"/>
          <p:nvPr/>
        </p:nvSpPr>
        <p:spPr>
          <a:xfrm>
            <a:off x="838200" y="2103120"/>
            <a:ext cx="10515600" cy="249299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EXEC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800000"/>
                </a:solidFill>
                <a:latin typeface="Consolas" panose="020B0609020204030204" pitchFamily="49" charset="0"/>
              </a:rPr>
              <a:t>sp_executesql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N'INSERT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SELECT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FROM 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dbo.BigTrans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WHERE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BETWEEN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AND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N'@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, 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sv-SE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916464C-E813-4899-AC2A-BD8E6F725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84171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451555-58EE-4B1C-B468-70D2D3278F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7303707"/>
              </p:ext>
            </p:extLst>
          </p:nvPr>
        </p:nvGraphicFramePr>
        <p:xfrm>
          <a:off x="6138783" y="2008821"/>
          <a:ext cx="5158740" cy="2840355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621175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79459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541132">
                  <a:extLst>
                    <a:ext uri="{9D8B030D-6E8A-4147-A177-3AD203B41FA5}">
                      <a16:colId xmlns:a16="http://schemas.microsoft.com/office/drawing/2014/main" val="2792922452"/>
                    </a:ext>
                  </a:extLst>
                </a:gridCol>
                <a:gridCol w="1216974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</a:rPr>
                        <a:t>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</a:rPr>
                        <a:t>Recompile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299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179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99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119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136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30 000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64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81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64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200 000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63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61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>
                          <a:solidFill>
                            <a:srgbClr val="000000"/>
                          </a:solidFill>
                          <a:effectLst/>
                        </a:rPr>
                        <a:t>6 000 000</a:t>
                      </a:r>
                      <a:endParaRPr lang="en-GB" sz="2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63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399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Recompile and Dynamic SQL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848756" y="1703399"/>
            <a:ext cx="5776356" cy="3451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Drastic improvement with dynamic SQL!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RECOMPILE also gives some improvement, but compilation overhead costly.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This is not overhead, but an optimization that backfires.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DAB606-2211-450E-9BAF-0BA241F8EA28}"/>
              </a:ext>
            </a:extLst>
          </p:cNvPr>
          <p:cNvSpPr/>
          <p:nvPr/>
        </p:nvSpPr>
        <p:spPr>
          <a:xfrm>
            <a:off x="10119354" y="2428451"/>
            <a:ext cx="1178169" cy="82800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D59573-8F1B-4E82-AC35-39064F383C55}"/>
              </a:ext>
            </a:extLst>
          </p:cNvPr>
          <p:cNvSpPr/>
          <p:nvPr/>
        </p:nvSpPr>
        <p:spPr>
          <a:xfrm>
            <a:off x="8682989" y="2404452"/>
            <a:ext cx="1436365" cy="43799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AB90C5-67BC-4114-B8CF-39BC0D955B51}"/>
              </a:ext>
            </a:extLst>
          </p:cNvPr>
          <p:cNvSpPr/>
          <p:nvPr/>
        </p:nvSpPr>
        <p:spPr>
          <a:xfrm>
            <a:off x="8718152" y="3574584"/>
            <a:ext cx="1436365" cy="1274592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326B723-B6CE-4751-ACE4-B0F131C44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A1E5DB-A0BE-41FA-8242-61FB85E3CC07}"/>
              </a:ext>
            </a:extLst>
          </p:cNvPr>
          <p:cNvSpPr txBox="1"/>
          <p:nvPr/>
        </p:nvSpPr>
        <p:spPr>
          <a:xfrm>
            <a:off x="838200" y="5054722"/>
            <a:ext cx="1050504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This is data from tests in early 2019 on SQL 2016. New tests on SQL 2019 are not equally startling, but pattern is the same.</a:t>
            </a:r>
          </a:p>
        </p:txBody>
      </p:sp>
    </p:spTree>
    <p:extLst>
      <p:ext uri="{BB962C8B-B14F-4D97-AF65-F5344CB8AC3E}">
        <p14:creationId xmlns:p14="http://schemas.microsoft.com/office/powerpoint/2010/main" val="106527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10" grpId="0" animBg="1"/>
      <p:bldP spid="10" grpId="1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00BB0-D1D9-4B4C-9EA7-A3DDCF10B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Looking at a Different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CF2879-C2F5-4B94-A58C-DBD331DE7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6432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Initialise a new column </a:t>
            </a:r>
            <a:r>
              <a:rPr lang="en-GB" dirty="0" err="1"/>
              <a:t>TotalAmount</a:t>
            </a:r>
            <a:r>
              <a:rPr lang="en-GB" dirty="0"/>
              <a:t> added to </a:t>
            </a:r>
            <a:r>
              <a:rPr lang="en-GB" dirty="0" err="1"/>
              <a:t>BigOrders</a:t>
            </a:r>
            <a:r>
              <a:rPr lang="en-GB" dirty="0"/>
              <a:t>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FE7D33-9A9C-4062-AA78-0F7994C23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DE21AA-A199-47FD-836A-391AD9C36B0C}"/>
              </a:ext>
            </a:extLst>
          </p:cNvPr>
          <p:cNvSpPr txBox="1"/>
          <p:nvPr/>
        </p:nvSpPr>
        <p:spPr>
          <a:xfrm>
            <a:off x="838200" y="2386068"/>
            <a:ext cx="10515600" cy="230832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UPDATE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BigOrders</a:t>
            </a:r>
            <a:endParaRPr kumimoji="0" lang="en-GB" sz="2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TotalAmount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OD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Amount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*(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1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-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Discount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100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+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Freight</a:t>
            </a:r>
            <a:endParaRPr kumimoji="0" lang="en-GB" sz="2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FROM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BigOrders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JOIN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SELECT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SUM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Quantity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UnitPrice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Amount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FROM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BigDetails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GROUP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BY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OD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OD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endParaRPr kumimoji="0" lang="en-GB" sz="2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902E4C-710E-43C0-BD76-706AE137C22A}"/>
              </a:ext>
            </a:extLst>
          </p:cNvPr>
          <p:cNvSpPr txBox="1"/>
          <p:nvPr/>
        </p:nvSpPr>
        <p:spPr>
          <a:xfrm>
            <a:off x="838200" y="4777781"/>
            <a:ext cx="1051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spc="-150" dirty="0" err="1">
                <a:latin typeface="Bahnschrift Light SemiCondensed" panose="020B0502040204020203" pitchFamily="34" charset="0"/>
              </a:rPr>
              <a:t>BigOrders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: 5.1 </a:t>
            </a:r>
            <a:r>
              <a:rPr lang="en-GB" sz="2800" spc="-150" dirty="0" err="1">
                <a:latin typeface="Bahnschrift Light SemiCondensed" panose="020B0502040204020203" pitchFamily="34" charset="0"/>
              </a:rPr>
              <a:t>mln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 rows, 1 GB.   </a:t>
            </a:r>
          </a:p>
          <a:p>
            <a:r>
              <a:rPr lang="en-GB" sz="2800" spc="-150" dirty="0" err="1">
                <a:latin typeface="Bahnschrift Light SemiCondensed" panose="020B0502040204020203" pitchFamily="34" charset="0"/>
              </a:rPr>
              <a:t>BigDetails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: 15 </a:t>
            </a:r>
            <a:r>
              <a:rPr lang="en-GB" sz="2800" spc="-150" dirty="0" err="1">
                <a:latin typeface="Bahnschrift Light SemiCondensed" panose="020B0502040204020203" pitchFamily="34" charset="0"/>
              </a:rPr>
              <a:t>mln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 rows, 3.8 GB. </a:t>
            </a:r>
          </a:p>
        </p:txBody>
      </p:sp>
    </p:spTree>
    <p:extLst>
      <p:ext uri="{BB962C8B-B14F-4D97-AF65-F5344CB8AC3E}">
        <p14:creationId xmlns:p14="http://schemas.microsoft.com/office/powerpoint/2010/main" val="329677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451555-58EE-4B1C-B468-70D2D3278F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6948425"/>
              </p:ext>
            </p:extLst>
          </p:nvPr>
        </p:nvGraphicFramePr>
        <p:xfrm>
          <a:off x="7217888" y="1889228"/>
          <a:ext cx="4114800" cy="2751582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470660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0866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097315">
                  <a:extLst>
                    <a:ext uri="{9D8B030D-6E8A-4147-A177-3AD203B41FA5}">
                      <a16:colId xmlns:a16="http://schemas.microsoft.com/office/drawing/2014/main" val="584833739"/>
                    </a:ext>
                  </a:extLst>
                </a:gridCol>
                <a:gridCol w="838165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Re-comp.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131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125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34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31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 and Statistics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848756" y="1703399"/>
            <a:ext cx="6260704" cy="300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Dynamic SQL is slower for small chunk sizes. Why?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 err="1">
                <a:latin typeface="Bahnschrift Light SemiCondensed" panose="020B0502040204020203" pitchFamily="34" charset="0"/>
              </a:rPr>
              <a:t>BigOrders</a:t>
            </a:r>
            <a:r>
              <a:rPr lang="en-US" sz="3200" spc="-150" dirty="0">
                <a:latin typeface="Bahnschrift Light SemiCondensed" panose="020B0502040204020203" pitchFamily="34" charset="0"/>
              </a:rPr>
              <a:t> has sampled stats, and lowest ID in histogram is 13 063.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Estimate is a single row, and plan is not optimal for 1000/5000 rows.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326B723-B6CE-4751-ACE4-B0F131C44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67CF00-1DD2-41E8-9E07-B1C3ECFC8AF8}"/>
              </a:ext>
            </a:extLst>
          </p:cNvPr>
          <p:cNvSpPr/>
          <p:nvPr/>
        </p:nvSpPr>
        <p:spPr>
          <a:xfrm>
            <a:off x="10490288" y="2617470"/>
            <a:ext cx="842400" cy="81153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F2905-264E-4B8C-95D2-E896061FC722}"/>
              </a:ext>
            </a:extLst>
          </p:cNvPr>
          <p:cNvSpPr txBox="1"/>
          <p:nvPr/>
        </p:nvSpPr>
        <p:spPr>
          <a:xfrm>
            <a:off x="838200" y="4640810"/>
            <a:ext cx="104944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With the range inside the histogram, performance is better.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EB47BC-6C82-4F46-BFB0-B86B744A94D9}"/>
              </a:ext>
            </a:extLst>
          </p:cNvPr>
          <p:cNvSpPr/>
          <p:nvPr/>
        </p:nvSpPr>
        <p:spPr>
          <a:xfrm>
            <a:off x="10490288" y="3415390"/>
            <a:ext cx="842400" cy="1228263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5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65E7BFE-051C-44E1-B45D-D988B605B9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 and Statistics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848756" y="1703399"/>
            <a:ext cx="6260704" cy="300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Dynamic SQL is slower for small chunk sizes. Why?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 err="1">
                <a:latin typeface="Bahnschrift Light SemiCondensed" panose="020B0502040204020203" pitchFamily="34" charset="0"/>
              </a:rPr>
              <a:t>BigOrders</a:t>
            </a:r>
            <a:r>
              <a:rPr lang="en-US" sz="3200" spc="-150" dirty="0">
                <a:latin typeface="Bahnschrift Light SemiCondensed" panose="020B0502040204020203" pitchFamily="34" charset="0"/>
              </a:rPr>
              <a:t> has sampled stats, and lowest ID in histogram is 13 063.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Estimate is a single row, and plan is not optimal for 1000/5000 rows.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326B723-B6CE-4751-ACE4-B0F131C44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F2905-264E-4B8C-95D2-E896061FC722}"/>
              </a:ext>
            </a:extLst>
          </p:cNvPr>
          <p:cNvSpPr txBox="1"/>
          <p:nvPr/>
        </p:nvSpPr>
        <p:spPr>
          <a:xfrm>
            <a:off x="838200" y="4640810"/>
            <a:ext cx="10494488" cy="1486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With the range inside the histogram, performance is better.</a:t>
            </a:r>
          </a:p>
          <a:p>
            <a:pPr marL="285750" indent="-28575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STATISTICS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BigOrders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PK_BigOrders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WITH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FULLSCAN</a:t>
            </a:r>
            <a:r>
              <a:rPr lang="en-US" sz="3200" spc="-150" dirty="0">
                <a:latin typeface="Bahnschrift Light SemiCondensed" panose="020B0502040204020203" pitchFamily="34" charset="0"/>
              </a:rPr>
              <a:t> resolved the issue, but may always not be feasible.</a:t>
            </a:r>
            <a:endParaRPr lang="en-GB" sz="3200" spc="-150" dirty="0">
              <a:latin typeface="Bahnschrift Light SemiCondensed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BFE974-31A6-4855-B6F9-BDEEAE88986C}"/>
              </a:ext>
            </a:extLst>
          </p:cNvPr>
          <p:cNvSpPr/>
          <p:nvPr/>
        </p:nvSpPr>
        <p:spPr>
          <a:xfrm>
            <a:off x="6241143" y="5180157"/>
            <a:ext cx="2235200" cy="451386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5A32F390-B451-4E95-B32A-907F3EC686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5639155"/>
              </p:ext>
            </p:extLst>
          </p:nvPr>
        </p:nvGraphicFramePr>
        <p:xfrm>
          <a:off x="7218000" y="1890000"/>
          <a:ext cx="4114800" cy="2751582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470660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0866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097315">
                  <a:extLst>
                    <a:ext uri="{9D8B030D-6E8A-4147-A177-3AD203B41FA5}">
                      <a16:colId xmlns:a16="http://schemas.microsoft.com/office/drawing/2014/main" val="584833739"/>
                    </a:ext>
                  </a:extLst>
                </a:gridCol>
                <a:gridCol w="838165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Re-comp.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34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50CCCB49-9503-4392-92E7-992CD7441E76}"/>
              </a:ext>
            </a:extLst>
          </p:cNvPr>
          <p:cNvSpPr/>
          <p:nvPr/>
        </p:nvSpPr>
        <p:spPr>
          <a:xfrm>
            <a:off x="10517034" y="2616395"/>
            <a:ext cx="815654" cy="2024415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27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SQL/Recompile as Safeguards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326B723-B6CE-4751-ACE4-B0F131C44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B5312647-36AA-47EE-BA83-B4D680A8C9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228866"/>
              </p:ext>
            </p:extLst>
          </p:nvPr>
        </p:nvGraphicFramePr>
        <p:xfrm>
          <a:off x="4953000" y="2744155"/>
          <a:ext cx="6400800" cy="3157347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509808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80574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848148">
                  <a:extLst>
                    <a:ext uri="{9D8B030D-6E8A-4147-A177-3AD203B41FA5}">
                      <a16:colId xmlns:a16="http://schemas.microsoft.com/office/drawing/2014/main" val="584833739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821884205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2215556824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3724799110"/>
                    </a:ext>
                  </a:extLst>
                </a:gridCol>
              </a:tblGrid>
              <a:tr h="72706">
                <a:tc>
                  <a:txBody>
                    <a:bodyPr/>
                    <a:lstStyle/>
                    <a:p>
                      <a:pPr algn="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Over </a:t>
                      </a: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CustomerID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Over </a:t>
                      </a: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OrderID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26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Re-comp.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Re-comp.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8057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4341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1706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140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655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93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376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109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79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223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81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125 000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85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84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49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49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46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41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0E55117-D40C-4019-98AD-DC4FB2C8FBF8}"/>
              </a:ext>
            </a:extLst>
          </p:cNvPr>
          <p:cNvSpPr txBox="1"/>
          <p:nvPr/>
        </p:nvSpPr>
        <p:spPr>
          <a:xfrm>
            <a:off x="838200" y="2744155"/>
            <a:ext cx="4114799" cy="312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3000" spc="-150" dirty="0">
                <a:latin typeface="Bahnschrift Light SemiCondensed" panose="020B0502040204020203" pitchFamily="34" charset="0"/>
              </a:rPr>
              <a:t>Recompile/Dynamic SQL is a safeguard against disasters.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GB" sz="3000" spc="-150" dirty="0">
                <a:latin typeface="Bahnschrift Light SemiCondensed" panose="020B0502040204020203" pitchFamily="34" charset="0"/>
              </a:rPr>
              <a:t>In passing: chunking over NC index slightly better than CI due to alignment with </a:t>
            </a:r>
            <a:r>
              <a:rPr lang="en-GB" sz="3000" spc="-150" dirty="0" err="1">
                <a:latin typeface="Bahnschrift Light SemiCondensed" panose="020B0502040204020203" pitchFamily="34" charset="0"/>
              </a:rPr>
              <a:t>BigDetails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.</a:t>
            </a:r>
            <a:endParaRPr lang="en-GB" sz="3200" spc="-150" dirty="0">
              <a:latin typeface="Bahnschrift Light SemiCondensed" panose="020B05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92922C-BFDF-4B7F-A013-39656DCC01CF}"/>
              </a:ext>
            </a:extLst>
          </p:cNvPr>
          <p:cNvSpPr/>
          <p:nvPr/>
        </p:nvSpPr>
        <p:spPr>
          <a:xfrm>
            <a:off x="6468264" y="3874770"/>
            <a:ext cx="805557" cy="1193962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86C4AB-F8E5-43CE-AC4E-87892842FAA8}"/>
              </a:ext>
            </a:extLst>
          </p:cNvPr>
          <p:cNvSpPr/>
          <p:nvPr/>
        </p:nvSpPr>
        <p:spPr>
          <a:xfrm>
            <a:off x="8911032" y="3869237"/>
            <a:ext cx="805557" cy="817063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5C6A9D-45B8-441B-8B36-EBCED02AE050}"/>
              </a:ext>
            </a:extLst>
          </p:cNvPr>
          <p:cNvSpPr txBox="1"/>
          <p:nvPr/>
        </p:nvSpPr>
        <p:spPr>
          <a:xfrm>
            <a:off x="838200" y="1825200"/>
            <a:ext cx="103708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3000" spc="-150" dirty="0">
                <a:latin typeface="Bahnschrift Light SemiCondensed" panose="020B0502040204020203" pitchFamily="34" charset="0"/>
              </a:rPr>
              <a:t>Same operation, now with the clustered index on the Orders table on </a:t>
            </a:r>
            <a:r>
              <a:rPr lang="en-GB" sz="3000" spc="-150" dirty="0" err="1">
                <a:latin typeface="Bahnschrift Light SemiCondensed" panose="020B0502040204020203" pitchFamily="34" charset="0"/>
              </a:rPr>
              <a:t>CustomerID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, and the PK (</a:t>
            </a:r>
            <a:r>
              <a:rPr lang="en-GB" sz="3000" spc="-150" dirty="0" err="1">
                <a:latin typeface="Bahnschrift Light SemiCondensed" panose="020B0502040204020203" pitchFamily="34" charset="0"/>
              </a:rPr>
              <a:t>OrderID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) is non-clustered.</a:t>
            </a:r>
          </a:p>
        </p:txBody>
      </p:sp>
    </p:spTree>
    <p:extLst>
      <p:ext uri="{BB962C8B-B14F-4D97-AF65-F5344CB8AC3E}">
        <p14:creationId xmlns:p14="http://schemas.microsoft.com/office/powerpoint/2010/main" val="255796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7673B-528A-4243-BB63-801BE21D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Multi-Column Keys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B5C43-E623-4E02-B596-D31C4E62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How to do chunking over </a:t>
            </a:r>
            <a:r>
              <a:rPr lang="en-GB" dirty="0" err="1"/>
              <a:t>BigDetails</a:t>
            </a:r>
            <a:r>
              <a:rPr lang="en-GB" dirty="0"/>
              <a:t>, PK/CI on (</a:t>
            </a:r>
            <a:r>
              <a:rPr lang="en-GB" dirty="0" err="1"/>
              <a:t>OrderID</a:t>
            </a:r>
            <a:r>
              <a:rPr lang="en-GB" dirty="0"/>
              <a:t>, </a:t>
            </a:r>
            <a:r>
              <a:rPr lang="en-GB" dirty="0" err="1"/>
              <a:t>ProductID</a:t>
            </a:r>
            <a:r>
              <a:rPr lang="en-GB" dirty="0"/>
              <a:t>), up to 600 products per order?</a:t>
            </a:r>
          </a:p>
          <a:p>
            <a:pPr>
              <a:lnSpc>
                <a:spcPct val="100000"/>
              </a:lnSpc>
            </a:pPr>
            <a:r>
              <a:rPr lang="en-GB" dirty="0"/>
              <a:t>Ignore </a:t>
            </a:r>
            <a:r>
              <a:rPr lang="en-GB" dirty="0" err="1"/>
              <a:t>ProductID</a:t>
            </a:r>
            <a:r>
              <a:rPr lang="en-GB" dirty="0"/>
              <a:t> and run a TOP loop over </a:t>
            </a:r>
            <a:r>
              <a:rPr lang="en-GB" dirty="0" err="1"/>
              <a:t>OrderID</a:t>
            </a:r>
            <a:r>
              <a:rPr lang="en-GB" dirty="0"/>
              <a:t> only?</a:t>
            </a:r>
          </a:p>
          <a:p>
            <a:pPr>
              <a:lnSpc>
                <a:spcPct val="100000"/>
              </a:lnSpc>
            </a:pPr>
            <a:r>
              <a:rPr lang="en-GB" dirty="0"/>
              <a:t>Chunks may have up to 600 rows extra – not a big deal.</a:t>
            </a:r>
          </a:p>
          <a:p>
            <a:r>
              <a:rPr lang="en-GB" dirty="0"/>
              <a:t>You want to stick to this pattern as far as possible!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2A39D6-10DF-4DC3-8AD6-F97C505A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37849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F0299FA-5813-40C7-B7BB-BED7781C0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B153CA-2F9B-4876-98FF-EC9B066DA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054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7673B-528A-4243-BB63-801BE21D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Multi-Column Keys,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B5C43-E623-4E02-B596-D31C4E62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What if there can be 10 000 products per order, and you must  not exceed a chunk size of 1 000? </a:t>
            </a:r>
          </a:p>
          <a:p>
            <a:pPr>
              <a:lnSpc>
                <a:spcPct val="100000"/>
              </a:lnSpc>
            </a:pPr>
            <a:r>
              <a:rPr lang="en-GB" dirty="0"/>
              <a:t>You need something else, obviously.</a:t>
            </a:r>
          </a:p>
          <a:p>
            <a:pPr>
              <a:lnSpc>
                <a:spcPct val="100000"/>
              </a:lnSpc>
            </a:pPr>
            <a:r>
              <a:rPr lang="en-GB" dirty="0"/>
              <a:t>Extend the logic with TOP to use two or more keys?</a:t>
            </a:r>
          </a:p>
          <a:p>
            <a:pPr>
              <a:lnSpc>
                <a:spcPct val="100000"/>
              </a:lnSpc>
            </a:pPr>
            <a:r>
              <a:rPr lang="en-GB" dirty="0"/>
              <a:t>Code becomes very complex already at two keys and therefore unattractive.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2A39D6-10DF-4DC3-8AD6-F97C505A2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6A6A6-5A87-4148-80E3-E9C0B6805A3B}"/>
              </a:ext>
            </a:extLst>
          </p:cNvPr>
          <p:cNvSpPr txBox="1"/>
          <p:nvPr/>
        </p:nvSpPr>
        <p:spPr>
          <a:xfrm>
            <a:off x="9614987" y="3724295"/>
            <a:ext cx="1738813" cy="276999"/>
          </a:xfrm>
          <a:prstGeom prst="rect">
            <a:avLst/>
          </a:prstGeom>
          <a:solidFill>
            <a:schemeClr val="bg2">
              <a:alpha val="46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04_multicolchunking.sql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73810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612491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INDEX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spc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Defining Chunks in a Temp Table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CBB779-94CD-434D-9887-11A1FF61B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437520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7D9139-759C-480C-B379-9D7328C5C4D1}"/>
              </a:ext>
            </a:extLst>
          </p:cNvPr>
          <p:cNvSpPr txBox="1"/>
          <p:nvPr/>
        </p:nvSpPr>
        <p:spPr>
          <a:xfrm>
            <a:off x="331470" y="320040"/>
            <a:ext cx="11441430" cy="618630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INDEX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DISTINCT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@chunkno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@@fetch_status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1.2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EXISTS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c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@chunkno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87CAB2-4241-4F4B-B559-DFBF46AE61B7}"/>
              </a:ext>
            </a:extLst>
          </p:cNvPr>
          <p:cNvSpPr/>
          <p:nvPr/>
        </p:nvSpPr>
        <p:spPr>
          <a:xfrm>
            <a:off x="5631180" y="1378876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3A651F-BB51-4068-AD46-8309CC5F8F4F}"/>
              </a:ext>
            </a:extLst>
          </p:cNvPr>
          <p:cNvSpPr/>
          <p:nvPr/>
        </p:nvSpPr>
        <p:spPr>
          <a:xfrm>
            <a:off x="4238171" y="2032000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4BEBDF-A5FF-498B-83D6-953D7D338CE9}"/>
              </a:ext>
            </a:extLst>
          </p:cNvPr>
          <p:cNvSpPr/>
          <p:nvPr/>
        </p:nvSpPr>
        <p:spPr>
          <a:xfrm>
            <a:off x="3097530" y="5073229"/>
            <a:ext cx="6766560" cy="106468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EE5C1-1C52-4AB0-B2AF-6ECC61502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800" y="6400800"/>
            <a:ext cx="4114800" cy="365125"/>
          </a:xfrm>
        </p:spPr>
        <p:txBody>
          <a:bodyPr/>
          <a:lstStyle/>
          <a:p>
            <a:pPr algn="l"/>
            <a:r>
              <a:rPr lang="en-GB" dirty="0">
                <a:solidFill>
                  <a:schemeClr val="tx1"/>
                </a:solidFill>
              </a:rPr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47287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393563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INDEX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spc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6D5A6C-335C-4690-B10B-0E6A14178151}"/>
              </a:ext>
            </a:extLst>
          </p:cNvPr>
          <p:cNvSpPr/>
          <p:nvPr/>
        </p:nvSpPr>
        <p:spPr>
          <a:xfrm>
            <a:off x="6308509" y="2723967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Define Chunks in a Temp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659166-C431-4050-A444-DBE3C22B3A9A}"/>
              </a:ext>
            </a:extLst>
          </p:cNvPr>
          <p:cNvSpPr txBox="1"/>
          <p:nvPr/>
        </p:nvSpPr>
        <p:spPr>
          <a:xfrm>
            <a:off x="838200" y="4226863"/>
            <a:ext cx="103958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Each chunk has a contiguous set of keys for efficient join.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Ran 1.3 to 5.6 times longer than the “triple” TOP loop in my tests.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We’re sacrificing efficiency for simplicity.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E9779F-891A-480B-8F09-C18C9036323A}"/>
              </a:ext>
            </a:extLst>
          </p:cNvPr>
          <p:cNvSpPr/>
          <p:nvPr/>
        </p:nvSpPr>
        <p:spPr>
          <a:xfrm>
            <a:off x="4750288" y="3378087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877FECB-018C-4936-907E-C360DE7DC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56379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174FD-E49F-47A2-8250-64ABBAEA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“Big” and the “Small”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9AC8F-9D23-4F6C-BCF2-219B7E9FF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Previous slide was the “big” temp table.</a:t>
            </a:r>
          </a:p>
          <a:p>
            <a:r>
              <a:rPr lang="en-GB" dirty="0"/>
              <a:t>Has as many rows as the actual table, but is narrower.</a:t>
            </a:r>
          </a:p>
          <a:p>
            <a:r>
              <a:rPr lang="en-GB" dirty="0"/>
              <a:t>Requires a full scan to fill – can block writers.</a:t>
            </a:r>
          </a:p>
          <a:p>
            <a:r>
              <a:rPr lang="en-GB" dirty="0"/>
              <a:t>Not always a good solution, but still a viable technique – it’s simple!</a:t>
            </a:r>
          </a:p>
          <a:p>
            <a:r>
              <a:rPr lang="en-GB" dirty="0"/>
              <a:t>Alternative: the “small” temp table, which you fill up one chunk at a time.</a:t>
            </a:r>
          </a:p>
          <a:p>
            <a:pPr lvl="1"/>
            <a:r>
              <a:rPr lang="en-GB" dirty="0"/>
              <a:t>A little more complex, but leaner.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CA4D22-D889-4E19-8160-AF2C6F749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645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7D9139-759C-480C-B379-9D7328C5C4D1}"/>
              </a:ext>
            </a:extLst>
          </p:cNvPr>
          <p:cNvSpPr txBox="1"/>
          <p:nvPr/>
        </p:nvSpPr>
        <p:spPr>
          <a:xfrm>
            <a:off x="422910" y="1748790"/>
            <a:ext cx="11441430" cy="4154984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@LastProdID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@rowcnt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PRIMARY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KEY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@rowcnt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TRUNCATE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@chunksize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@LastProdID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@rowcnt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@@rowcount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EE5C1-1C52-4AB0-B2AF-6ECC61502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800" y="6400800"/>
            <a:ext cx="4114800" cy="365125"/>
          </a:xfrm>
        </p:spPr>
        <p:txBody>
          <a:bodyPr/>
          <a:lstStyle/>
          <a:p>
            <a:pPr algn="l"/>
            <a:r>
              <a:rPr lang="en-GB" dirty="0">
                <a:solidFill>
                  <a:schemeClr val="tx1"/>
                </a:solidFill>
              </a:rPr>
              <a:t>© 2020 Erland Sommarskog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D409BE-0680-4AF9-8377-17BDB1799DF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Bahnschrift SemiBold" panose="020B0502040204020203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solidFill>
                  <a:schemeClr val="tx1"/>
                </a:solidFill>
              </a:rPr>
              <a:t>The “Small” Temp Table, pt. 1</a:t>
            </a:r>
          </a:p>
        </p:txBody>
      </p:sp>
    </p:spTree>
    <p:extLst>
      <p:ext uri="{BB962C8B-B14F-4D97-AF65-F5344CB8AC3E}">
        <p14:creationId xmlns:p14="http://schemas.microsoft.com/office/powerpoint/2010/main" val="129830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7D9139-759C-480C-B379-9D7328C5C4D1}"/>
              </a:ext>
            </a:extLst>
          </p:cNvPr>
          <p:cNvSpPr txBox="1"/>
          <p:nvPr/>
        </p:nvSpPr>
        <p:spPr>
          <a:xfrm>
            <a:off x="274320" y="1690062"/>
            <a:ext cx="11441430" cy="3477875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   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1.2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BD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EXISTS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 t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BD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BD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@CurOrderID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@LastProdID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#chunk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EE5C1-1C52-4AB0-B2AF-6ECC61502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800" y="6400800"/>
            <a:ext cx="4114800" cy="365125"/>
          </a:xfrm>
        </p:spPr>
        <p:txBody>
          <a:bodyPr/>
          <a:lstStyle/>
          <a:p>
            <a:pPr algn="l"/>
            <a:r>
              <a:rPr lang="en-GB" dirty="0">
                <a:solidFill>
                  <a:schemeClr val="tx1"/>
                </a:solidFill>
              </a:rPr>
              <a:t>© 2020 Erland Sommarskog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B73E0B-7AD1-4DA0-B68E-93410042143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Bahnschrift SemiBold" panose="020B0502040204020203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solidFill>
                  <a:schemeClr val="tx1"/>
                </a:solidFill>
              </a:rPr>
              <a:t>The </a:t>
            </a:r>
            <a:r>
              <a:rPr lang="en-GB">
                <a:solidFill>
                  <a:schemeClr val="tx1"/>
                </a:solidFill>
              </a:rPr>
              <a:t>“Small” </a:t>
            </a:r>
            <a:r>
              <a:rPr lang="en-GB" dirty="0">
                <a:solidFill>
                  <a:schemeClr val="tx1"/>
                </a:solidFill>
              </a:rPr>
              <a:t>Temp table, pt. 2</a:t>
            </a:r>
            <a:r>
              <a:rPr lang="en-GB" dirty="0"/>
              <a:t>Table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4974E18-8797-45B8-989E-B1EC9505AD27}"/>
              </a:ext>
            </a:extLst>
          </p:cNvPr>
          <p:cNvSpPr/>
          <p:nvPr/>
        </p:nvSpPr>
        <p:spPr>
          <a:xfrm>
            <a:off x="3509010" y="4434840"/>
            <a:ext cx="720090" cy="30861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4EF459-4FCA-4A22-940C-8D86823BDA99}"/>
              </a:ext>
            </a:extLst>
          </p:cNvPr>
          <p:cNvSpPr/>
          <p:nvPr/>
        </p:nvSpPr>
        <p:spPr>
          <a:xfrm>
            <a:off x="5995035" y="4434840"/>
            <a:ext cx="720090" cy="30861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20F234-26BC-4DFA-9704-E760DD7D6E45}"/>
              </a:ext>
            </a:extLst>
          </p:cNvPr>
          <p:cNvSpPr txBox="1"/>
          <p:nvPr/>
        </p:nvSpPr>
        <p:spPr>
          <a:xfrm>
            <a:off x="838200" y="5167937"/>
            <a:ext cx="108585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In my tests, 1.3 to 3.4 times slower than the “triple” TOP loop.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0.2 to 1.3 of the time for the “big” temp table.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48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0851E-EC73-4212-8FF1-D039A1B92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Considerations on Application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19D03-295F-4723-9B28-EAF51321A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you don’t do chunking, all is one transaction </a:t>
            </a:r>
            <a:r>
              <a:rPr lang="en-GB" dirty="0">
                <a:sym typeface="Wingdings" panose="05000000000000000000" pitchFamily="2" charset="2"/>
              </a:rPr>
              <a:t> application (and users) will see all or nothing of the operation.</a:t>
            </a:r>
          </a:p>
          <a:p>
            <a:r>
              <a:rPr lang="en-GB" dirty="0">
                <a:sym typeface="Wingdings" panose="05000000000000000000" pitchFamily="2" charset="2"/>
              </a:rPr>
              <a:t>If you do chunking, how will the application behave if it sees data that is processed only half-way?</a:t>
            </a:r>
          </a:p>
          <a:p>
            <a:r>
              <a:rPr lang="en-GB" dirty="0">
                <a:sym typeface="Wingdings" panose="05000000000000000000" pitchFamily="2" charset="2"/>
              </a:rPr>
              <a:t>Even more pronounced if operation is interrupted, accidently or purposely.</a:t>
            </a:r>
          </a:p>
          <a:p>
            <a:r>
              <a:rPr lang="en-GB" dirty="0">
                <a:sym typeface="Wingdings" panose="05000000000000000000" pitchFamily="2" charset="2"/>
              </a:rPr>
              <a:t>Maybe you can shrug your shoulders.</a:t>
            </a:r>
          </a:p>
          <a:p>
            <a:r>
              <a:rPr lang="en-GB" dirty="0">
                <a:sym typeface="Wingdings" panose="05000000000000000000" pitchFamily="2" charset="2"/>
              </a:rPr>
              <a:t>…or you may have to make substantial application changes.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9731DA-7A30-4190-BB47-2CAF28D0D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78756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3D80E-0E41-4088-B339-E71CD419B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Resuming Chunking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A0A5B-F234-40B2-9602-044C56785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Just ignore and start over.</a:t>
            </a:r>
          </a:p>
          <a:p>
            <a:pPr lvl="1"/>
            <a:r>
              <a:rPr lang="en-GB" dirty="0"/>
              <a:t>Works well with purges.</a:t>
            </a:r>
          </a:p>
          <a:p>
            <a:pPr lvl="1"/>
            <a:r>
              <a:rPr lang="en-GB" dirty="0"/>
              <a:t>Also with absolute updates, but you will redo work.</a:t>
            </a:r>
          </a:p>
          <a:p>
            <a:r>
              <a:rPr lang="en-GB" dirty="0"/>
              <a:t>Use logic of your operation to find out where you were.</a:t>
            </a:r>
          </a:p>
          <a:p>
            <a:pPr lvl="1"/>
            <a:r>
              <a:rPr lang="en-GB" dirty="0"/>
              <a:t>For instance, finding the last row you inserted.</a:t>
            </a:r>
          </a:p>
          <a:p>
            <a:r>
              <a:rPr lang="en-GB" dirty="0"/>
              <a:t>Add a help table to track where you are (not in </a:t>
            </a:r>
            <a:r>
              <a:rPr lang="en-GB" dirty="0" err="1"/>
              <a:t>tempdb</a:t>
            </a:r>
            <a:r>
              <a:rPr lang="en-GB" dirty="0"/>
              <a:t>!).</a:t>
            </a:r>
          </a:p>
          <a:p>
            <a:r>
              <a:rPr lang="en-GB" dirty="0"/>
              <a:t>Restore a backup.</a:t>
            </a:r>
          </a:p>
          <a:p>
            <a:pPr lvl="1"/>
            <a:r>
              <a:rPr lang="en-GB" dirty="0"/>
              <a:t>When nothing else is safe, for instance with a relative update, and you did not plan ahead.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B2E29E-8AC4-44C9-89C1-650B624DBCD0}"/>
              </a:ext>
            </a:extLst>
          </p:cNvPr>
          <p:cNvSpPr txBox="1"/>
          <p:nvPr/>
        </p:nvSpPr>
        <p:spPr>
          <a:xfrm>
            <a:off x="918210" y="1481157"/>
            <a:ext cx="1887584" cy="276999"/>
          </a:xfrm>
          <a:prstGeom prst="rect">
            <a:avLst/>
          </a:prstGeom>
          <a:solidFill>
            <a:schemeClr val="bg2">
              <a:alpha val="46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05_restart_strategies.sql</a:t>
            </a:r>
            <a:endParaRPr lang="en-GB" sz="12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803100D-805D-4E0C-BA34-EDCB12FE9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28539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BB26C-B697-4878-B9BF-24973DFC7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Risk for Bugs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4A409-53F0-494E-A6C2-E64E70642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Introducing chunking means increased complexity, and coding casually, you may:</a:t>
            </a:r>
          </a:p>
          <a:p>
            <a:pPr lvl="1"/>
            <a:r>
              <a:rPr lang="en-GB" dirty="0"/>
              <a:t>Skip a row between chunks or process the same row in two chunks.</a:t>
            </a:r>
          </a:p>
          <a:p>
            <a:pPr lvl="1"/>
            <a:r>
              <a:rPr lang="en-GB" dirty="0"/>
              <a:t>Miss the last few rows.</a:t>
            </a:r>
          </a:p>
          <a:p>
            <a:pPr>
              <a:spcBef>
                <a:spcPts val="800"/>
              </a:spcBef>
            </a:pPr>
            <a:r>
              <a:rPr lang="en-GB" dirty="0"/>
              <a:t>Test on small data set with different chunk sizes.</a:t>
            </a:r>
          </a:p>
          <a:p>
            <a:pPr lvl="1"/>
            <a:r>
              <a:rPr lang="en-GB" dirty="0"/>
              <a:t>Last chunk full minus one, exactly full, just a single row.</a:t>
            </a:r>
          </a:p>
          <a:p>
            <a:pPr>
              <a:spcBef>
                <a:spcPts val="800"/>
              </a:spcBef>
            </a:pPr>
            <a:r>
              <a:rPr lang="en-GB" dirty="0"/>
              <a:t>Review your code.</a:t>
            </a:r>
          </a:p>
          <a:p>
            <a:pPr>
              <a:spcBef>
                <a:spcPts val="800"/>
              </a:spcBef>
            </a:pPr>
            <a:r>
              <a:rPr lang="en-GB" dirty="0"/>
              <a:t>If possible, add assertions to check.</a:t>
            </a:r>
          </a:p>
          <a:p>
            <a:pPr lvl="1"/>
            <a:r>
              <a:rPr lang="en-GB" dirty="0"/>
              <a:t>E.g. when copying rows to a new table, check row count.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F249B2-2E2D-422D-A98D-B314AEEE8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77028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0244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Testing for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Testing all possible variations is usually not viable – takes too much time.</a:t>
            </a:r>
          </a:p>
          <a:p>
            <a:r>
              <a:rPr lang="en-GB" dirty="0"/>
              <a:t>You will need to make a choice from gut feeling – but test that gut feeling.</a:t>
            </a:r>
          </a:p>
          <a:p>
            <a:r>
              <a:rPr lang="en-GB" dirty="0"/>
              <a:t>Keep in mind: you are not looking for the very best performance – you want to stay clear of the disasters.</a:t>
            </a:r>
          </a:p>
          <a:p>
            <a:r>
              <a:rPr lang="en-GB" dirty="0"/>
              <a:t>Execution time is not all – also monitor log-space and </a:t>
            </a:r>
            <a:r>
              <a:rPr lang="en-GB" dirty="0" err="1"/>
              <a:t>tempdb</a:t>
            </a:r>
            <a:r>
              <a:rPr lang="en-GB" dirty="0"/>
              <a:t> consumption.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B8E58A-DEDC-412C-9B75-90467B800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30024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BD707-6585-4611-AFB5-76E575069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Chunking to Handle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02739-3DE2-43EF-8DAF-6EFA312BD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Sometimes all-or-nothing is not what we want.</a:t>
            </a:r>
          </a:p>
          <a:p>
            <a:r>
              <a:rPr lang="en-GB" dirty="0"/>
              <a:t>Example: read 45 000 orders from a file. If one order causes a constraint violation, we still want the others.</a:t>
            </a:r>
          </a:p>
          <a:p>
            <a:r>
              <a:rPr lang="en-GB" dirty="0"/>
              <a:t>Process one order at a time?</a:t>
            </a:r>
          </a:p>
          <a:p>
            <a:r>
              <a:rPr lang="en-GB" dirty="0"/>
              <a:t>No! Divide the orders into chunks.</a:t>
            </a:r>
          </a:p>
          <a:p>
            <a:r>
              <a:rPr lang="en-GB" dirty="0"/>
              <a:t>On error in a chunk, re-divide into smaller chunks and retry.</a:t>
            </a:r>
          </a:p>
          <a:p>
            <a:r>
              <a:rPr lang="en-GB" dirty="0"/>
              <a:t>Eventually a few orders will be processed one-by-one.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64B38E-A132-499A-A098-FE68FAC1ED40}"/>
              </a:ext>
            </a:extLst>
          </p:cNvPr>
          <p:cNvSpPr txBox="1"/>
          <p:nvPr/>
        </p:nvSpPr>
        <p:spPr>
          <a:xfrm>
            <a:off x="10222230" y="5354595"/>
            <a:ext cx="1710690" cy="461665"/>
          </a:xfrm>
          <a:prstGeom prst="rect">
            <a:avLst/>
          </a:prstGeom>
          <a:solidFill>
            <a:schemeClr val="bg2">
              <a:alpha val="46000"/>
            </a:scheme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06_errhande-loop.sql</a:t>
            </a:r>
            <a:endParaRPr lang="en-GB" sz="1200" dirty="0"/>
          </a:p>
          <a:p>
            <a:r>
              <a:rPr lang="en-GB" sz="12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07-errhandle-chunk.sq</a:t>
            </a:r>
            <a:r>
              <a:rPr lang="en-GB" sz="12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</a:t>
            </a:r>
            <a:endParaRPr lang="en-GB" sz="12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1F5A9CA-9307-4EB2-97B5-92F748F87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103812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3C78C-06C0-4E7B-A7B1-3A7D5FE1D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Picking the Initial Chunk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D1D48-8ADE-40A5-9B4A-23DA7F3CC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you set the initial chunk size too high, about every chunk will error out and roll back – not efficient.</a:t>
            </a:r>
          </a:p>
          <a:p>
            <a:r>
              <a:rPr lang="en-GB" dirty="0"/>
              <a:t>Rule of thumb: if you expect one row out of N to error out, set the initial chunk size to N/10. (Assuming no other limitations.)</a:t>
            </a:r>
          </a:p>
          <a:p>
            <a:pPr lvl="1"/>
            <a:r>
              <a:rPr lang="en-GB"/>
              <a:t>Determining N may require some good gut feeling.</a:t>
            </a:r>
          </a:p>
          <a:p>
            <a:r>
              <a:rPr lang="en-GB"/>
              <a:t>Divide </a:t>
            </a:r>
            <a:r>
              <a:rPr lang="en-GB" dirty="0"/>
              <a:t>into smaller chunks by 100 to 1000 at a time. </a:t>
            </a:r>
          </a:p>
          <a:p>
            <a:r>
              <a:rPr lang="en-GB"/>
              <a:t>Do </a:t>
            </a:r>
            <a:r>
              <a:rPr lang="en-GB" dirty="0"/>
              <a:t>errors come in bursts or are they scattered? This can affect your choice.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D4EED5-B288-47D4-B4DC-F7630CE89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890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9FCF7-1B37-4ED4-825E-EA607DCB6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1B430-59F0-4D8B-B521-8ACB8319A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Chunking is nothing you use every day – it’s a trick you have in your toolbox for large operations.</a:t>
            </a:r>
          </a:p>
          <a:p>
            <a:pPr lvl="1"/>
            <a:r>
              <a:rPr lang="en-GB" dirty="0"/>
              <a:t>To keep transaction log and </a:t>
            </a:r>
            <a:r>
              <a:rPr lang="en-GB" dirty="0" err="1"/>
              <a:t>tempdb</a:t>
            </a:r>
            <a:r>
              <a:rPr lang="en-GB" dirty="0"/>
              <a:t> in check.</a:t>
            </a:r>
          </a:p>
          <a:p>
            <a:pPr lvl="1"/>
            <a:r>
              <a:rPr lang="en-GB" dirty="0"/>
              <a:t>To avoid conflicts with the rest of the system.</a:t>
            </a:r>
          </a:p>
          <a:p>
            <a:r>
              <a:rPr lang="en-GB" dirty="0"/>
              <a:t>Make sure that you have transaction-log backups running!</a:t>
            </a:r>
          </a:p>
          <a:p>
            <a:r>
              <a:rPr lang="en-GB" dirty="0"/>
              <a:t>Indexing is critical – your chunking must always follow an index, preferably the clustered index. Repeating scans is very costly.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E40355-1F8F-4C54-B947-ACF2AA0C8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187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The TOP method is a generic way to drive the chunks.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with any indexable data type.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even with non-unique indexes to some extent.</a:t>
            </a:r>
          </a:p>
          <a:p>
            <a:pPr marL="284400">
              <a:lnSpc>
                <a:spcPct val="100000"/>
              </a:lnSpc>
              <a:spcBef>
                <a:spcPts val="800"/>
              </a:spcBef>
            </a:pPr>
            <a:r>
              <a:rPr lang="en-GB" dirty="0"/>
              <a:t>For multi-column keys, only care about the second level if you really have to! 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Defining chunks in a temp table is less efficient than extending the TOP method – but oh so much simpler. </a:t>
            </a:r>
          </a:p>
          <a:p>
            <a:pPr marL="284400">
              <a:lnSpc>
                <a:spcPct val="100000"/>
              </a:lnSpc>
              <a:spcBef>
                <a:spcPts val="800"/>
              </a:spcBef>
            </a:pPr>
            <a:r>
              <a:rPr lang="en-GB" dirty="0"/>
              <a:t>Make interval variables known to the optimizer with OPTION (RECOMPILE) or </a:t>
            </a:r>
            <a:r>
              <a:rPr lang="en-GB" dirty="0" err="1"/>
              <a:t>sniffable</a:t>
            </a:r>
            <a:r>
              <a:rPr lang="en-GB" dirty="0"/>
              <a:t> through dynamic SQL.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Dynamic SQL may benefit from FULLSCAN statistics.</a:t>
            </a:r>
          </a:p>
          <a:p>
            <a:pPr marL="741600" lvl="1">
              <a:lnSpc>
                <a:spcPct val="100000"/>
              </a:lnSpc>
            </a:pPr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F5D9E-B9FC-44F4-8C4B-ADFB35DB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36487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Don’t forget to consider how applications may be affected.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Design your loops to be able to restart where they were interrupted.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If needed, create a help table to track where you were.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Don’t forget to test!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For correctness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…and performance.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7F5D9E-B9FC-44F4-8C4B-ADFB35DB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34234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05033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8A9B3-2A50-46F3-9B80-F497183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582613"/>
            <a:ext cx="5604972" cy="796087"/>
          </a:xfrm>
        </p:spPr>
        <p:txBody>
          <a:bodyPr/>
          <a:lstStyle/>
          <a:p>
            <a:r>
              <a:rPr lang="en-CA" spc="-150" dirty="0" err="1">
                <a:latin typeface="Bahnschrift SemiBold SemiConden" panose="020B0502040204020203" pitchFamily="34" charset="0"/>
              </a:rPr>
              <a:t>Erland</a:t>
            </a:r>
            <a:r>
              <a:rPr lang="en-CA" spc="-150" dirty="0">
                <a:latin typeface="Bahnschrift SemiBold SemiConden" panose="020B0502040204020203" pitchFamily="34" charset="0"/>
              </a:rPr>
              <a:t> </a:t>
            </a:r>
            <a:r>
              <a:rPr lang="en-CA" spc="-150" dirty="0" err="1">
                <a:latin typeface="Bahnschrift SemiBold SemiConden" panose="020B0502040204020203" pitchFamily="34" charset="0"/>
              </a:rPr>
              <a:t>Sommarskog</a:t>
            </a:r>
            <a:endParaRPr lang="en-CA" spc="-150" dirty="0">
              <a:latin typeface="Bahnschrift SemiBold SemiConden" panose="020B050204020402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3D06D-223B-4880-BC5A-3CE1E88C48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0" y="2220138"/>
            <a:ext cx="5217166" cy="692028"/>
          </a:xfrm>
        </p:spPr>
        <p:txBody>
          <a:bodyPr/>
          <a:lstStyle/>
          <a:p>
            <a:r>
              <a:rPr lang="en-US" spc="-150" dirty="0">
                <a:latin typeface="Bahnschrift SemiBold SemiConden" panose="020B0502040204020203" pitchFamily="34" charset="0"/>
              </a:rPr>
              <a:t>esquel@sommarskog.se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818087-3265-4C4C-ACD7-ABF1BA08698F}"/>
              </a:ext>
            </a:extLst>
          </p:cNvPr>
          <p:cNvSpPr txBox="1"/>
          <p:nvPr/>
        </p:nvSpPr>
        <p:spPr>
          <a:xfrm>
            <a:off x="800100" y="3223260"/>
            <a:ext cx="10591800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GB" sz="3200" spc="-150" dirty="0">
                <a:latin typeface="Bahnschrift Light SemiCondensed" panose="020B0502040204020203" pitchFamily="34" charset="0"/>
              </a:rPr>
              <a:t>Slides and scripts on </a:t>
            </a:r>
            <a:r>
              <a:rPr lang="en-GB" sz="3200" spc="-150" dirty="0">
                <a:latin typeface="Bahnschrift Light SemiCondensed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.</a:t>
            </a:r>
            <a:br>
              <a:rPr lang="en-GB" sz="3200" spc="-150" dirty="0">
                <a:latin typeface="Bahnschrift Light SemiCondensed" panose="020B0502040204020203" pitchFamily="34" charset="0"/>
              </a:rPr>
            </a:br>
            <a:r>
              <a:rPr lang="en-GB" sz="3200" spc="-150" dirty="0">
                <a:latin typeface="Bahnschrift Light SemiCondensed" panose="020B0502040204020203" pitchFamily="34" charset="0"/>
              </a:rPr>
              <a:t>Also on the PASS web site.</a:t>
            </a:r>
          </a:p>
          <a:p>
            <a:pPr marL="0" indent="0">
              <a:buNone/>
            </a:pPr>
            <a:endParaRPr lang="en-GB" sz="1100" dirty="0"/>
          </a:p>
          <a:p>
            <a:pPr marL="0" indent="0">
              <a:buNone/>
            </a:pPr>
            <a:r>
              <a:rPr lang="en-GB" sz="3200" spc="-150" dirty="0" err="1">
                <a:latin typeface="Bahnschrift Light SemiCondensed" panose="020B0502040204020203" pitchFamily="34" charset="0"/>
              </a:rPr>
              <a:t>BigDB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 is here: </a:t>
            </a:r>
            <a:r>
              <a:rPr lang="en-GB" sz="3200" spc="-150" dirty="0">
                <a:latin typeface="Bahnschrift Light SemiCondensed" panose="020B0502040204020203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http://www.sommarskog.se/present/BigDB.bak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.</a:t>
            </a:r>
          </a:p>
          <a:p>
            <a:pPr marL="0" indent="0">
              <a:buNone/>
            </a:pPr>
            <a:r>
              <a:rPr lang="en-GB" sz="3200" spc="-150" dirty="0">
                <a:latin typeface="Bahnschrift Light SemiCondensed" panose="020B0502040204020203" pitchFamily="34" charset="0"/>
              </a:rPr>
              <a:t>(Backup size = 3 GB, DB size = 20 GB. Requires SQL 2016.)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6945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F562C0F-1266-4017-95AD-DE353C6E388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0" r="21900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0F34D72-EB09-4D3F-9260-1059E5026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732" y="574761"/>
            <a:ext cx="5756758" cy="596555"/>
          </a:xfrm>
        </p:spPr>
        <p:txBody>
          <a:bodyPr/>
          <a:lstStyle/>
          <a:p>
            <a:r>
              <a:rPr lang="en-CA" spc="-150" dirty="0" err="1">
                <a:latin typeface="Bahnschrift SemiBold" panose="020B0502040204020203" pitchFamily="34" charset="0"/>
              </a:rPr>
              <a:t>Erland</a:t>
            </a:r>
            <a:r>
              <a:rPr lang="en-CA" spc="-150" dirty="0">
                <a:latin typeface="Bahnschrift SemiBold" panose="020B0502040204020203" pitchFamily="34" charset="0"/>
              </a:rPr>
              <a:t> </a:t>
            </a:r>
            <a:r>
              <a:rPr lang="en-CA" spc="-150" dirty="0" err="1">
                <a:latin typeface="Bahnschrift SemiBold" panose="020B0502040204020203" pitchFamily="34" charset="0"/>
              </a:rPr>
              <a:t>Sommarskog</a:t>
            </a:r>
            <a:endParaRPr lang="en-CA" spc="-150" dirty="0">
              <a:latin typeface="Bahnschrift SemiBold" panose="020B0502040204020203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C4220A-4283-41AB-9074-319E2CDBE3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9731" y="1667548"/>
            <a:ext cx="5646269" cy="1861495"/>
          </a:xfrm>
        </p:spPr>
        <p:txBody>
          <a:bodyPr/>
          <a:lstStyle/>
          <a:p>
            <a:r>
              <a:rPr lang="en-CA" spc="-150" dirty="0">
                <a:latin typeface="Bahnschrift Light SemiCondensed" panose="020B0502040204020203" pitchFamily="34" charset="0"/>
              </a:rPr>
              <a:t>http://www.sommarskog.se</a:t>
            </a:r>
          </a:p>
          <a:p>
            <a:r>
              <a:rPr lang="en-CA" spc="-150" dirty="0">
                <a:latin typeface="Bahnschrift Light SemiCondensed" panose="020B0502040204020203" pitchFamily="34" charset="0"/>
              </a:rPr>
              <a:t>esquel@sommarskog.se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6940A9-7384-4B97-8E84-BE8E5B2B51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83780" y="780875"/>
            <a:ext cx="4120763" cy="2409140"/>
          </a:xfrm>
        </p:spPr>
        <p:txBody>
          <a:bodyPr/>
          <a:lstStyle/>
          <a:p>
            <a:r>
              <a:rPr lang="en-CA" spc="-150" dirty="0">
                <a:latin typeface="Bahnschrift Light SemiCondensed" panose="020B0502040204020203" pitchFamily="34" charset="0"/>
              </a:rPr>
              <a:t>Independent consultant based in Stockholm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A7EF43-E019-4D3D-B62A-917851DCEF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83780" y="3667942"/>
            <a:ext cx="4120763" cy="2409140"/>
          </a:xfrm>
        </p:spPr>
        <p:txBody>
          <a:bodyPr/>
          <a:lstStyle/>
          <a:p>
            <a:r>
              <a:rPr lang="en-CA" spc="-150" dirty="0"/>
              <a:t>SQL Server MVP since 2001</a:t>
            </a:r>
          </a:p>
        </p:txBody>
      </p:sp>
    </p:spTree>
    <p:extLst>
      <p:ext uri="{BB962C8B-B14F-4D97-AF65-F5344CB8AC3E}">
        <p14:creationId xmlns:p14="http://schemas.microsoft.com/office/powerpoint/2010/main" val="3950039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D978E-FC66-4FF4-B58F-5036C4B5B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Bahnschrift SemiBold" panose="020B0502040204020203" pitchFamily="34" charset="0"/>
              </a:rPr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15C14-39F7-421A-BDE9-B3DB2256B2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-150" normalizeH="0" baseline="0" noProof="0" dirty="0">
                <a:ln>
                  <a:noFill/>
                </a:ln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When to use chunking?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-15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Don’t bite off more than you can chew.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-15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Be nice to others.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-150" normalizeH="0" baseline="0" noProof="0" dirty="0">
                <a:ln>
                  <a:noFill/>
                </a:ln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Implementing chunking.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-15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Performance and pitfalls.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-150" normalizeH="0" baseline="0" noProof="0" dirty="0">
                <a:ln>
                  <a:noFill/>
                </a:ln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Using chunking for error handling.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-15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Bahnschrift Light SemiCondensed" panose="020B0502040204020203" pitchFamily="34" charset="0"/>
                <a:ea typeface="+mn-ea"/>
                <a:cs typeface="+mn-cs"/>
              </a:rPr>
              <a:t>When all-or-nothing is not what you want.</a:t>
            </a:r>
            <a:endParaRPr lang="en-CA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837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DA1C8-693D-4AC6-B848-2D636C55D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Don’t Bite Off More than You Can Chew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E0FD0-7609-4FE9-8414-4366763FD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/>
              <a:t>Examples of operations you may want to perform on an entire table or the better part of it:</a:t>
            </a:r>
          </a:p>
          <a:p>
            <a:r>
              <a:rPr lang="en-GB" dirty="0"/>
              <a:t>ALTER TABLE to change </a:t>
            </a:r>
            <a:r>
              <a:rPr lang="en-GB" b="1" dirty="0"/>
              <a:t>int</a:t>
            </a:r>
            <a:r>
              <a:rPr lang="en-GB" dirty="0"/>
              <a:t> to </a:t>
            </a:r>
            <a:r>
              <a:rPr lang="en-GB" b="1" dirty="0" err="1"/>
              <a:t>bigint</a:t>
            </a:r>
            <a:r>
              <a:rPr lang="en-GB" dirty="0"/>
              <a:t>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Copying the data to a new version of the schema.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Updating a new column for all rows.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Purging 50% of the rows.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Say now that the table is 300 GB in size…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99FE8F-C931-48DF-9D2D-73619AD5E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34741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8039C-A06A-4120-9435-974009DF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Working with All Data at Once?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7EC57-B17A-4C84-9200-1B6162B3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What can happen?</a:t>
            </a:r>
          </a:p>
          <a:p>
            <a:r>
              <a:rPr lang="en-GB" dirty="0"/>
              <a:t>Things may go just fine. :-)</a:t>
            </a:r>
          </a:p>
          <a:p>
            <a:r>
              <a:rPr lang="en-GB" dirty="0"/>
              <a:t>The log file may grow violently.</a:t>
            </a:r>
          </a:p>
          <a:p>
            <a:r>
              <a:rPr lang="en-GB" dirty="0" err="1"/>
              <a:t>Tempdb</a:t>
            </a:r>
            <a:r>
              <a:rPr lang="en-GB" dirty="0"/>
              <a:t> – both data and log file – may grow out of bounds to fit temp tables, spool operators etc.</a:t>
            </a:r>
          </a:p>
          <a:p>
            <a:r>
              <a:rPr lang="en-GB" dirty="0"/>
              <a:t>The buffer cache may get thrashed, because the amount of data you work with exceeds the available RAM with a factor X.</a:t>
            </a:r>
          </a:p>
          <a:p>
            <a:r>
              <a:rPr lang="en-GB" dirty="0"/>
              <a:t>If you have to cancel the operation, the rollback can take a long time.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E3650-C1AD-4AC2-8A85-7E8B09504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</p:spTree>
    <p:extLst>
      <p:ext uri="{BB962C8B-B14F-4D97-AF65-F5344CB8AC3E}">
        <p14:creationId xmlns:p14="http://schemas.microsoft.com/office/powerpoint/2010/main" val="273242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4F343-F523-4459-844B-D813ACDE7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Split up the Work in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4498F-D129-48C9-986C-7CEDB8697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200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Divide the work into chunks operating on subsets of the data.</a:t>
            </a:r>
          </a:p>
          <a:p>
            <a:pPr>
              <a:spcBef>
                <a:spcPts val="800"/>
              </a:spcBef>
            </a:pPr>
            <a:r>
              <a:rPr lang="en-GB" dirty="0"/>
              <a:t>The chunk size should be small enough to avoid log-file and </a:t>
            </a:r>
            <a:r>
              <a:rPr lang="en-GB" dirty="0" err="1"/>
              <a:t>tempdb</a:t>
            </a:r>
            <a:r>
              <a:rPr lang="en-GB" dirty="0"/>
              <a:t> explosions.</a:t>
            </a:r>
          </a:p>
          <a:p>
            <a:pPr>
              <a:spcBef>
                <a:spcPts val="800"/>
              </a:spcBef>
            </a:pPr>
            <a:r>
              <a:rPr lang="en-GB" dirty="0"/>
              <a:t>Don’t make it too small: chunking adds overhead, and bigger chunks are more efficient.</a:t>
            </a:r>
          </a:p>
          <a:p>
            <a:pPr>
              <a:spcBef>
                <a:spcPts val="800"/>
              </a:spcBef>
            </a:pPr>
            <a:r>
              <a:rPr lang="en-GB" dirty="0"/>
              <a:t>How many rows in a chunk? </a:t>
            </a:r>
          </a:p>
          <a:p>
            <a:pPr lvl="1"/>
            <a:r>
              <a:rPr lang="en-GB" dirty="0"/>
              <a:t>Current size of log file and </a:t>
            </a:r>
            <a:r>
              <a:rPr lang="en-GB" dirty="0" err="1"/>
              <a:t>tempdb</a:t>
            </a:r>
            <a:r>
              <a:rPr lang="en-GB" dirty="0"/>
              <a:t> (and what growth that is permissible).</a:t>
            </a:r>
          </a:p>
          <a:p>
            <a:pPr lvl="1" indent="-244800"/>
            <a:r>
              <a:rPr lang="en-GB" dirty="0"/>
              <a:t>Don’t overlook the size in bytes. One million rows with a LOB column with an average size of 1 MB, that’s 1 TB!</a:t>
            </a:r>
          </a:p>
          <a:p>
            <a:pPr lvl="1" indent="-244800"/>
            <a:r>
              <a:rPr lang="en-GB" dirty="0"/>
              <a:t>My own standard value is 5 million rows – but your milage may vary.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128446-88BF-40F4-AD75-90CFFE5B6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2020 Erland Sommarskog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64141E-3E07-47F7-BBE3-65E44827859A}"/>
              </a:ext>
            </a:extLst>
          </p:cNvPr>
          <p:cNvSpPr txBox="1"/>
          <p:nvPr/>
        </p:nvSpPr>
        <p:spPr>
          <a:xfrm>
            <a:off x="5813878" y="4000869"/>
            <a:ext cx="2103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spc="-150" dirty="0">
                <a:solidFill>
                  <a:prstClr val="black"/>
                </a:solidFill>
                <a:latin typeface="Bahnschrift Light SemiCondensed" panose="020B0502040204020203" pitchFamily="34" charset="0"/>
              </a:rPr>
              <a:t>It depends!</a:t>
            </a:r>
            <a:endParaRPr lang="en-GB" sz="3200" spc="-150" dirty="0"/>
          </a:p>
        </p:txBody>
      </p:sp>
    </p:spTree>
    <p:extLst>
      <p:ext uri="{BB962C8B-B14F-4D97-AF65-F5344CB8AC3E}">
        <p14:creationId xmlns:p14="http://schemas.microsoft.com/office/powerpoint/2010/main" val="146354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ASS Speaker Template_16x9">
  <a:themeElements>
    <a:clrScheme name="PASS Color Palette">
      <a:dk1>
        <a:srgbClr val="000000"/>
      </a:dk1>
      <a:lt1>
        <a:srgbClr val="AFAFAF"/>
      </a:lt1>
      <a:dk2>
        <a:srgbClr val="505050"/>
      </a:dk2>
      <a:lt2>
        <a:srgbClr val="FFFFFF"/>
      </a:lt2>
      <a:accent1>
        <a:srgbClr val="F0493E"/>
      </a:accent1>
      <a:accent2>
        <a:srgbClr val="B8232F"/>
      </a:accent2>
      <a:accent3>
        <a:srgbClr val="33C0CD"/>
      </a:accent3>
      <a:accent4>
        <a:srgbClr val="007579"/>
      </a:accent4>
      <a:accent5>
        <a:srgbClr val="302A7E"/>
      </a:accent5>
      <a:accent6>
        <a:srgbClr val="6658A6"/>
      </a:accent6>
      <a:hlink>
        <a:srgbClr val="33C0CD"/>
      </a:hlink>
      <a:folHlink>
        <a:srgbClr val="33C0CD"/>
      </a:folHlink>
    </a:clrScheme>
    <a:fontScheme name="PAS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PASS Virtual Summit 2020_Speaker PPT Template(2)</Template>
  <TotalTime>65892</TotalTime>
  <Words>3795</Words>
  <Application>Microsoft Office PowerPoint</Application>
  <PresentationFormat>Widescreen</PresentationFormat>
  <Paragraphs>539</Paragraphs>
  <Slides>47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61" baseType="lpstr">
      <vt:lpstr>Arial</vt:lpstr>
      <vt:lpstr>Bahnschrift Light SemiCondensed</vt:lpstr>
      <vt:lpstr>Bahnschrift SemiBold</vt:lpstr>
      <vt:lpstr>Bahnschrift SemiBold SemiConden</vt:lpstr>
      <vt:lpstr>Bahnschrift SemiLight</vt:lpstr>
      <vt:lpstr>Calibri</vt:lpstr>
      <vt:lpstr>Calibri Light</vt:lpstr>
      <vt:lpstr>Consolas</vt:lpstr>
      <vt:lpstr>Segoe UI</vt:lpstr>
      <vt:lpstr>Segoe UI Light</vt:lpstr>
      <vt:lpstr>Segoe UI Semibold</vt:lpstr>
      <vt:lpstr>Segoe UI Semilight</vt:lpstr>
      <vt:lpstr>Office Theme</vt:lpstr>
      <vt:lpstr>PASS Speaker Template_16x9</vt:lpstr>
      <vt:lpstr>Splitting Up Your Work in Chunks</vt:lpstr>
      <vt:lpstr>Explore PASS</vt:lpstr>
      <vt:lpstr>PowerPoint Presentation</vt:lpstr>
      <vt:lpstr>PowerPoint Presentation</vt:lpstr>
      <vt:lpstr>Erland Sommarskog</vt:lpstr>
      <vt:lpstr>Agenda</vt:lpstr>
      <vt:lpstr>Don’t Bite Off More than You Can Chew</vt:lpstr>
      <vt:lpstr>Working with All Data at Once?</vt:lpstr>
      <vt:lpstr>Split up the Work in Chunks</vt:lpstr>
      <vt:lpstr>Transaction-Log Management</vt:lpstr>
      <vt:lpstr>Be Nice to Others</vt:lpstr>
      <vt:lpstr>Avoiding Table and Page Locks</vt:lpstr>
      <vt:lpstr>Challenges with Chunking</vt:lpstr>
      <vt:lpstr>Is This a Good Chunking Operation?</vt:lpstr>
      <vt:lpstr>Indexing Is Critical</vt:lpstr>
      <vt:lpstr>Introducing BigTrans</vt:lpstr>
      <vt:lpstr>A Chunking Task</vt:lpstr>
      <vt:lpstr>A Generic Way to Drive Chunks</vt:lpstr>
      <vt:lpstr>PowerPoint Presentation</vt:lpstr>
      <vt:lpstr>A Generic Way to Drive Chunks</vt:lpstr>
      <vt:lpstr>Some Performance Data </vt:lpstr>
      <vt:lpstr>Optimization Considerations</vt:lpstr>
      <vt:lpstr>Wrap the Operation in Dynamic SQL</vt:lpstr>
      <vt:lpstr>Effects of Recompile and Dynamic SQL</vt:lpstr>
      <vt:lpstr>Looking at a Different Operation</vt:lpstr>
      <vt:lpstr>Dynamic SQL and Statistics</vt:lpstr>
      <vt:lpstr>Dynamic SQL and Statistics</vt:lpstr>
      <vt:lpstr>Dynamic SQL/Recompile as Safeguards</vt:lpstr>
      <vt:lpstr>Multi-Column Keys</vt:lpstr>
      <vt:lpstr>Multi-Column Keys, cont’d</vt:lpstr>
      <vt:lpstr>Defining Chunks in a Temp Table</vt:lpstr>
      <vt:lpstr>PowerPoint Presentation</vt:lpstr>
      <vt:lpstr>Define Chunks in a Temp Table</vt:lpstr>
      <vt:lpstr>The “Big” and the “Small” Temp Table</vt:lpstr>
      <vt:lpstr>PowerPoint Presentation</vt:lpstr>
      <vt:lpstr>PowerPoint Presentation</vt:lpstr>
      <vt:lpstr>Considerations on Application Impact</vt:lpstr>
      <vt:lpstr>Resuming Chunking </vt:lpstr>
      <vt:lpstr>The Risk for Bugs</vt:lpstr>
      <vt:lpstr>Testing for Performance</vt:lpstr>
      <vt:lpstr>Using Chunking to Handle Errors</vt:lpstr>
      <vt:lpstr>Picking the Initial Chunk Size</vt:lpstr>
      <vt:lpstr>Summary I</vt:lpstr>
      <vt:lpstr>Summary II</vt:lpstr>
      <vt:lpstr>Summary III</vt:lpstr>
      <vt:lpstr>PowerPoint Presentation</vt:lpstr>
      <vt:lpstr>Erland Sommarskog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in Batches</dc:title>
  <dc:creator>Erland Somnmarskog</dc:creator>
  <cp:lastModifiedBy>Erland Sommarskog</cp:lastModifiedBy>
  <cp:revision>465</cp:revision>
  <dcterms:created xsi:type="dcterms:W3CDTF">2019-01-19T11:09:43Z</dcterms:created>
  <dcterms:modified xsi:type="dcterms:W3CDTF">2020-10-18T12:28:30Z</dcterms:modified>
</cp:coreProperties>
</file>